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5" r:id="rId2"/>
    <p:sldId id="270" r:id="rId3"/>
    <p:sldId id="256" r:id="rId4"/>
    <p:sldId id="260" r:id="rId5"/>
    <p:sldId id="268" r:id="rId6"/>
    <p:sldId id="261" r:id="rId7"/>
    <p:sldId id="275" r:id="rId8"/>
    <p:sldId id="272" r:id="rId9"/>
    <p:sldId id="262" r:id="rId10"/>
    <p:sldId id="267" r:id="rId11"/>
    <p:sldId id="266" r:id="rId12"/>
    <p:sldId id="259" r:id="rId13"/>
    <p:sldId id="258" r:id="rId14"/>
    <p:sldId id="264" r:id="rId15"/>
    <p:sldId id="273" r:id="rId16"/>
    <p:sldId id="274" r:id="rId17"/>
    <p:sldId id="257" r:id="rId18"/>
    <p:sldId id="276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2" autoAdjust="0"/>
    <p:restoredTop sz="92427" autoAdjust="0"/>
  </p:normalViewPr>
  <p:slideViewPr>
    <p:cSldViewPr showGuides="1">
      <p:cViewPr varScale="1">
        <p:scale>
          <a:sx n="118" d="100"/>
          <a:sy n="118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8FF5B3-7106-4F96-8AEF-A2E531806A83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ECACCE-B5B1-4471-8A98-632310945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072A3-A0D2-49E1-BA37-651727C768BF}" type="datetimeFigureOut">
              <a:rPr lang="en-US" smtClean="0"/>
              <a:pPr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A7416-6543-4DA7-8AEE-0795A1C4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xs7mXfG2T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Point Template about atlantic, nature, nobody"/>
          <p:cNvPicPr>
            <a:picLocks noChangeAspect="1" noChangeArrowheads="1"/>
          </p:cNvPicPr>
          <p:nvPr/>
        </p:nvPicPr>
        <p:blipFill>
          <a:blip r:embed="rId2" cstate="print"/>
          <a:srcRect t="18513"/>
          <a:stretch>
            <a:fillRect/>
          </a:stretch>
        </p:blipFill>
        <p:spPr bwMode="auto">
          <a:xfrm>
            <a:off x="215900" y="228600"/>
            <a:ext cx="8712200" cy="5324475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5867400"/>
            <a:ext cx="9144000" cy="9906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lin Sans FB" pitchFamily="34" charset="0"/>
              </a:rPr>
              <a:t>The Dominican Republic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4876800"/>
            <a:ext cx="2895600" cy="1981200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rPr>
              <a:t>Food</a:t>
            </a:r>
            <a:endParaRPr lang="en-US" sz="4800" dirty="0">
              <a:solidFill>
                <a:schemeClr val="accent3">
                  <a:lumMod val="50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25602" name="Picture 2" descr="http://upload.wikimedia.org/wikipedia/commons/b/b8/Patacones_and_fried_corvina.JPG"/>
          <p:cNvPicPr>
            <a:picLocks noChangeAspect="1" noChangeArrowheads="1"/>
          </p:cNvPicPr>
          <p:nvPr/>
        </p:nvPicPr>
        <p:blipFill>
          <a:blip r:embed="rId2" cstate="print"/>
          <a:srcRect l="10345" r="4310"/>
          <a:stretch>
            <a:fillRect/>
          </a:stretch>
        </p:blipFill>
        <p:spPr bwMode="auto">
          <a:xfrm>
            <a:off x="2514600" y="0"/>
            <a:ext cx="2514600" cy="2209800"/>
          </a:xfrm>
          <a:prstGeom prst="rect">
            <a:avLst/>
          </a:prstGeom>
          <a:noFill/>
        </p:spPr>
      </p:pic>
      <p:pic>
        <p:nvPicPr>
          <p:cNvPr id="10242" name="Picture 2" descr="http://www.cocinaycomidasana.com/wp-content/uploads/2009/08/morirsonando.jpg"/>
          <p:cNvPicPr>
            <a:picLocks noChangeAspect="1" noChangeArrowheads="1"/>
          </p:cNvPicPr>
          <p:nvPr/>
        </p:nvPicPr>
        <p:blipFill>
          <a:blip r:embed="rId3" cstate="print"/>
          <a:srcRect r="9375"/>
          <a:stretch>
            <a:fillRect/>
          </a:stretch>
        </p:blipFill>
        <p:spPr bwMode="auto">
          <a:xfrm>
            <a:off x="6934200" y="2362200"/>
            <a:ext cx="2209800" cy="2438400"/>
          </a:xfrm>
          <a:prstGeom prst="rect">
            <a:avLst/>
          </a:prstGeom>
          <a:noFill/>
        </p:spPr>
      </p:pic>
      <p:pic>
        <p:nvPicPr>
          <p:cNvPr id="10244" name="Picture 4" descr="http://imagenes.viajeros.com/fotos/w/wh/whngglfk-1366000543-bg.jpg"/>
          <p:cNvPicPr>
            <a:picLocks noChangeAspect="1" noChangeArrowheads="1"/>
          </p:cNvPicPr>
          <p:nvPr/>
        </p:nvPicPr>
        <p:blipFill>
          <a:blip r:embed="rId4" cstate="print"/>
          <a:srcRect l="29422"/>
          <a:stretch>
            <a:fillRect/>
          </a:stretch>
        </p:blipFill>
        <p:spPr bwMode="auto">
          <a:xfrm>
            <a:off x="0" y="0"/>
            <a:ext cx="2432149" cy="2209799"/>
          </a:xfrm>
          <a:prstGeom prst="rect">
            <a:avLst/>
          </a:prstGeom>
          <a:noFill/>
        </p:spPr>
      </p:pic>
      <p:pic>
        <p:nvPicPr>
          <p:cNvPr id="10246" name="Picture 6" descr="http://juanatrujillo.files.wordpress.com/2009/04/toston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0"/>
            <a:ext cx="2216727" cy="2209800"/>
          </a:xfrm>
          <a:prstGeom prst="rect">
            <a:avLst/>
          </a:prstGeom>
          <a:noFill/>
        </p:spPr>
      </p:pic>
      <p:pic>
        <p:nvPicPr>
          <p:cNvPr id="11266" name="Picture 2" descr="http://1gty4c3j70o43jpo8d142u1noyv.wpengine.netdna-cdn.com/wp-content/uploads/2011/01/mangu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0"/>
            <a:ext cx="1676401" cy="2222186"/>
          </a:xfrm>
          <a:prstGeom prst="rect">
            <a:avLst/>
          </a:prstGeom>
          <a:noFill/>
        </p:spPr>
      </p:pic>
      <p:pic>
        <p:nvPicPr>
          <p:cNvPr id="11270" name="Picture 6" descr="http://www.afuegoalto.com/wp-content/uploads/2013/09/Quip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362200"/>
            <a:ext cx="3657600" cy="2436333"/>
          </a:xfrm>
          <a:prstGeom prst="rect">
            <a:avLst/>
          </a:prstGeom>
          <a:noFill/>
        </p:spPr>
      </p:pic>
      <p:pic>
        <p:nvPicPr>
          <p:cNvPr id="11272" name="Picture 8" descr="http://cdn4.hoy.com.do/wp-content/uploads/2010/01/FFA0191A-B317-4720-B45E-F55B52085109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380090"/>
            <a:ext cx="3124200" cy="2390693"/>
          </a:xfrm>
          <a:prstGeom prst="rect">
            <a:avLst/>
          </a:prstGeom>
          <a:noFill/>
        </p:spPr>
      </p:pic>
      <p:pic>
        <p:nvPicPr>
          <p:cNvPr id="11274" name="Picture 10" descr="http://www.dominicancooking.com/wp-content/uploads/2006/12/DSC0393.jpg"/>
          <p:cNvPicPr>
            <a:picLocks noChangeAspect="1" noChangeArrowheads="1"/>
          </p:cNvPicPr>
          <p:nvPr/>
        </p:nvPicPr>
        <p:blipFill>
          <a:blip r:embed="rId9" cstate="print"/>
          <a:srcRect b="6463"/>
          <a:stretch>
            <a:fillRect/>
          </a:stretch>
        </p:blipFill>
        <p:spPr bwMode="auto">
          <a:xfrm>
            <a:off x="0" y="4876800"/>
            <a:ext cx="3124200" cy="1981200"/>
          </a:xfrm>
          <a:prstGeom prst="rect">
            <a:avLst/>
          </a:prstGeom>
          <a:noFill/>
        </p:spPr>
      </p:pic>
      <p:pic>
        <p:nvPicPr>
          <p:cNvPr id="11276" name="Picture 12" descr="http://www.elboricua.com/images/platano-en-almiba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400" y="4876800"/>
            <a:ext cx="296928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werPoint Template about travel, holidays, fami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42900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Things not to miss… Scenery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6400800"/>
            <a:ext cx="5029200" cy="45720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rPr>
              <a:t>Beaches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1028" name="Picture 4" descr="http://www.ellibrepensador.com/wp-content/uploads/2009/12/playa_bayahibe_vista_aerea-505x290-custom.jpg"/>
          <p:cNvPicPr>
            <a:picLocks noChangeAspect="1" noChangeArrowheads="1"/>
          </p:cNvPicPr>
          <p:nvPr/>
        </p:nvPicPr>
        <p:blipFill>
          <a:blip r:embed="rId2" cstate="print"/>
          <a:srcRect l="1584" t="2759" r="1782" b="3448"/>
          <a:stretch>
            <a:fillRect/>
          </a:stretch>
        </p:blipFill>
        <p:spPr bwMode="auto">
          <a:xfrm>
            <a:off x="0" y="0"/>
            <a:ext cx="3124200" cy="1741357"/>
          </a:xfrm>
          <a:prstGeom prst="rect">
            <a:avLst/>
          </a:prstGeom>
          <a:noFill/>
        </p:spPr>
      </p:pic>
      <p:pic>
        <p:nvPicPr>
          <p:cNvPr id="6148" name="Picture 4" descr="http://www.classtours.com.mx/images/now-larima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0"/>
            <a:ext cx="2963075" cy="1738042"/>
          </a:xfrm>
          <a:prstGeom prst="rect">
            <a:avLst/>
          </a:prstGeom>
          <a:noFill/>
        </p:spPr>
      </p:pic>
      <p:pic>
        <p:nvPicPr>
          <p:cNvPr id="4098" name="Picture 2" descr="http://republicadominicana.es/wp/wp-content/uploads/2013/11/cayolevantado2.jpg"/>
          <p:cNvPicPr>
            <a:picLocks noChangeAspect="1" noChangeArrowheads="1"/>
          </p:cNvPicPr>
          <p:nvPr/>
        </p:nvPicPr>
        <p:blipFill>
          <a:blip r:embed="rId4" cstate="print"/>
          <a:srcRect t="18603" b="6986"/>
          <a:stretch>
            <a:fillRect/>
          </a:stretch>
        </p:blipFill>
        <p:spPr bwMode="auto">
          <a:xfrm>
            <a:off x="0" y="5029200"/>
            <a:ext cx="4038600" cy="1828800"/>
          </a:xfrm>
          <a:prstGeom prst="rect">
            <a:avLst/>
          </a:prstGeom>
          <a:noFill/>
        </p:spPr>
      </p:pic>
      <p:pic>
        <p:nvPicPr>
          <p:cNvPr id="4100" name="Picture 4" descr="http://starkites.com/wp-content/uploads/2013/01/Cabarete-bay-starkite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28800"/>
            <a:ext cx="4038600" cy="3028950"/>
          </a:xfrm>
          <a:prstGeom prst="rect">
            <a:avLst/>
          </a:prstGeom>
          <a:noFill/>
        </p:spPr>
      </p:pic>
      <p:pic>
        <p:nvPicPr>
          <p:cNvPr id="4104" name="Picture 8" descr="http://www.colonialtours.com.do/images/cayoarena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038600"/>
            <a:ext cx="2971800" cy="2290035"/>
          </a:xfrm>
          <a:prstGeom prst="rect">
            <a:avLst/>
          </a:prstGeom>
          <a:noFill/>
        </p:spPr>
      </p:pic>
      <p:pic>
        <p:nvPicPr>
          <p:cNvPr id="4106" name="Picture 10" descr="http://www.puertoplatadigital.com/files/ntcs/cayo%20arena%203.jpg"/>
          <p:cNvPicPr>
            <a:picLocks noChangeAspect="1" noChangeArrowheads="1"/>
          </p:cNvPicPr>
          <p:nvPr/>
        </p:nvPicPr>
        <p:blipFill>
          <a:blip r:embed="rId7" cstate="print"/>
          <a:srcRect r="6614"/>
          <a:stretch>
            <a:fillRect/>
          </a:stretch>
        </p:blipFill>
        <p:spPr bwMode="auto">
          <a:xfrm>
            <a:off x="4114800" y="1828801"/>
            <a:ext cx="2991247" cy="2133600"/>
          </a:xfrm>
          <a:prstGeom prst="rect">
            <a:avLst/>
          </a:prstGeom>
          <a:noFill/>
        </p:spPr>
      </p:pic>
      <p:pic>
        <p:nvPicPr>
          <p:cNvPr id="4108" name="Picture 12" descr="http://goxadera.com/wp-content/uploads/2012/11/phoca_thumb_l_bahia-de-las-aguilas-pedernal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0"/>
            <a:ext cx="2895600" cy="1752599"/>
          </a:xfrm>
          <a:prstGeom prst="rect">
            <a:avLst/>
          </a:prstGeom>
          <a:noFill/>
        </p:spPr>
      </p:pic>
      <p:pic>
        <p:nvPicPr>
          <p:cNvPr id="4102" name="Picture 6" descr="http://acoprovi.org/wp-content/uploads/2013/03/playa-Republica-Dominicana.jpg"/>
          <p:cNvPicPr>
            <a:picLocks noChangeAspect="1" noChangeArrowheads="1"/>
          </p:cNvPicPr>
          <p:nvPr/>
        </p:nvPicPr>
        <p:blipFill>
          <a:blip r:embed="rId9" cstate="print"/>
          <a:srcRect r="69480"/>
          <a:stretch>
            <a:fillRect/>
          </a:stretch>
        </p:blipFill>
        <p:spPr bwMode="auto">
          <a:xfrm>
            <a:off x="7162800" y="1828800"/>
            <a:ext cx="1981200" cy="442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barete"/>
          <p:cNvPicPr>
            <a:picLocks noChangeAspect="1" noChangeArrowheads="1"/>
          </p:cNvPicPr>
          <p:nvPr/>
        </p:nvPicPr>
        <p:blipFill>
          <a:blip r:embed="rId2" cstate="print"/>
          <a:srcRect t="1754"/>
          <a:stretch>
            <a:fillRect/>
          </a:stretch>
        </p:blipFill>
        <p:spPr bwMode="auto">
          <a:xfrm>
            <a:off x="0" y="0"/>
            <a:ext cx="4343400" cy="2362200"/>
          </a:xfrm>
          <a:prstGeom prst="rect">
            <a:avLst/>
          </a:prstGeom>
          <a:noFill/>
        </p:spPr>
      </p:pic>
      <p:pic>
        <p:nvPicPr>
          <p:cNvPr id="2052" name="Picture 4" descr="Samana Peninsula"/>
          <p:cNvPicPr>
            <a:picLocks noChangeAspect="1" noChangeArrowheads="1"/>
          </p:cNvPicPr>
          <p:nvPr/>
        </p:nvPicPr>
        <p:blipFill>
          <a:blip r:embed="rId3" cstate="print"/>
          <a:srcRect l="26530" r="2041"/>
          <a:stretch>
            <a:fillRect/>
          </a:stretch>
        </p:blipFill>
        <p:spPr bwMode="auto">
          <a:xfrm>
            <a:off x="6477000" y="2407696"/>
            <a:ext cx="2667000" cy="2088104"/>
          </a:xfrm>
          <a:prstGeom prst="rect">
            <a:avLst/>
          </a:prstGeom>
          <a:noFill/>
        </p:spPr>
      </p:pic>
      <p:pic>
        <p:nvPicPr>
          <p:cNvPr id="2058" name="Picture 10" descr="Samana Peninsula"/>
          <p:cNvPicPr>
            <a:picLocks noChangeAspect="1" noChangeArrowheads="1"/>
          </p:cNvPicPr>
          <p:nvPr/>
        </p:nvPicPr>
        <p:blipFill>
          <a:blip r:embed="rId4" cstate="print"/>
          <a:srcRect t="5308" r="1587" b="4745"/>
          <a:stretch>
            <a:fillRect/>
          </a:stretch>
        </p:blipFill>
        <p:spPr bwMode="auto">
          <a:xfrm>
            <a:off x="4419600" y="0"/>
            <a:ext cx="4724400" cy="2362200"/>
          </a:xfrm>
          <a:prstGeom prst="rect">
            <a:avLst/>
          </a:prstGeom>
          <a:noFill/>
        </p:spPr>
      </p:pic>
      <p:pic>
        <p:nvPicPr>
          <p:cNvPr id="2062" name="Picture 14" descr="http://cloud.pleasetakemeto.com/photos/ims-dominican-republic/d/dolphin-island/gallery_678/dolphin-island-24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5574" y="2424112"/>
            <a:ext cx="3672851" cy="2071688"/>
          </a:xfrm>
          <a:prstGeom prst="rect">
            <a:avLst/>
          </a:prstGeom>
          <a:noFill/>
        </p:spPr>
      </p:pic>
      <p:pic>
        <p:nvPicPr>
          <p:cNvPr id="2064" name="Picture 16" descr="http://aligatour.net/images/dolphin-island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46920"/>
            <a:ext cx="2667000" cy="2065123"/>
          </a:xfrm>
          <a:prstGeom prst="rect">
            <a:avLst/>
          </a:prstGeom>
          <a:noFill/>
        </p:spPr>
      </p:pic>
      <p:pic>
        <p:nvPicPr>
          <p:cNvPr id="2066" name="Picture 18" descr="http://media-cache-ak0.pinimg.com/736x/da/19/73/da1973136bc99a50c573388514d01d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72000"/>
            <a:ext cx="3733799" cy="2286000"/>
          </a:xfrm>
          <a:prstGeom prst="rect">
            <a:avLst/>
          </a:prstGeom>
          <a:noFill/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10000" y="5791200"/>
            <a:ext cx="5334000" cy="106680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rPr>
              <a:t>Beaches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2068" name="Picture 20" descr="http://www.colonialtours.com.do/images/1samanaweb2.jpg"/>
          <p:cNvPicPr>
            <a:picLocks noChangeAspect="1" noChangeArrowheads="1"/>
          </p:cNvPicPr>
          <p:nvPr/>
        </p:nvPicPr>
        <p:blipFill>
          <a:blip r:embed="rId8" cstate="print"/>
          <a:srcRect t="61105" b="6706"/>
          <a:stretch>
            <a:fillRect/>
          </a:stretch>
        </p:blipFill>
        <p:spPr bwMode="auto">
          <a:xfrm>
            <a:off x="3810000" y="4572000"/>
            <a:ext cx="53340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00800"/>
            <a:ext cx="5029200" cy="457200"/>
          </a:xfrm>
          <a:solidFill>
            <a:schemeClr val="accent3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Mountains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21506" name="Picture 2" descr="http://www.abcviajes.com/fotos_de_viajes/fotos/42_861_5_rafting_jarabacoa_republica_dominic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0"/>
            <a:ext cx="2476500" cy="3743325"/>
          </a:xfrm>
          <a:prstGeom prst="rect">
            <a:avLst/>
          </a:prstGeom>
          <a:noFill/>
        </p:spPr>
      </p:pic>
      <p:pic>
        <p:nvPicPr>
          <p:cNvPr id="21508" name="Picture 4" descr="http://www.viajard.com/wp-content/uploads/2012/06/jarabacoa-y-constanza-orgullo-de-mi-tier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29200" cy="2524646"/>
          </a:xfrm>
          <a:prstGeom prst="rect">
            <a:avLst/>
          </a:prstGeom>
          <a:noFill/>
        </p:spPr>
      </p:pic>
      <p:pic>
        <p:nvPicPr>
          <p:cNvPr id="3074" name="Picture 2" descr="http://images.studiesabroad.com/jpg/cbf261b81736ec65d0cd9d65b48bba183145fd77/27charcos09.jpg"/>
          <p:cNvPicPr>
            <a:picLocks noChangeAspect="1" noChangeArrowheads="1"/>
          </p:cNvPicPr>
          <p:nvPr/>
        </p:nvPicPr>
        <p:blipFill>
          <a:blip r:embed="rId4" cstate="print"/>
          <a:srcRect l="6266" t="16981" r="1838"/>
          <a:stretch>
            <a:fillRect/>
          </a:stretch>
        </p:blipFill>
        <p:spPr bwMode="auto">
          <a:xfrm>
            <a:off x="5105400" y="0"/>
            <a:ext cx="4038600" cy="2533650"/>
          </a:xfrm>
          <a:prstGeom prst="rect">
            <a:avLst/>
          </a:prstGeom>
          <a:noFill/>
        </p:spPr>
      </p:pic>
      <p:pic>
        <p:nvPicPr>
          <p:cNvPr id="3" name="Picture 2" descr="http://samanapeninsulaonline.com/wp-content/uploads/2010/08/el-salto-del-limon2.jpg"/>
          <p:cNvPicPr>
            <a:picLocks noChangeAspect="1" noChangeArrowheads="1"/>
          </p:cNvPicPr>
          <p:nvPr/>
        </p:nvPicPr>
        <p:blipFill>
          <a:blip r:embed="rId5" cstate="print"/>
          <a:srcRect l="2694" r="8418"/>
          <a:stretch>
            <a:fillRect/>
          </a:stretch>
        </p:blipFill>
        <p:spPr bwMode="auto">
          <a:xfrm>
            <a:off x="2514600" y="2590800"/>
            <a:ext cx="2514600" cy="3743325"/>
          </a:xfrm>
          <a:prstGeom prst="rect">
            <a:avLst/>
          </a:prstGeom>
          <a:noFill/>
        </p:spPr>
      </p:pic>
      <p:pic>
        <p:nvPicPr>
          <p:cNvPr id="3078" name="Picture 6" descr="http://2.bp.blogspot.com/-TyLAtpDXs_I/TfzHUdn1x_I/AAAAAAAAHIo/8QI6l0m5_ik/s1600/Villa%2B101.JPG"/>
          <p:cNvPicPr>
            <a:picLocks noChangeAspect="1" noChangeArrowheads="1"/>
          </p:cNvPicPr>
          <p:nvPr/>
        </p:nvPicPr>
        <p:blipFill>
          <a:blip r:embed="rId6" cstate="print"/>
          <a:srcRect t="9057" b="6415"/>
          <a:stretch>
            <a:fillRect/>
          </a:stretch>
        </p:blipFill>
        <p:spPr bwMode="auto">
          <a:xfrm>
            <a:off x="5105400" y="2590800"/>
            <a:ext cx="2743200" cy="1801196"/>
          </a:xfrm>
          <a:prstGeom prst="rect">
            <a:avLst/>
          </a:prstGeom>
          <a:noFill/>
        </p:spPr>
      </p:pic>
      <p:pic>
        <p:nvPicPr>
          <p:cNvPr id="3080" name="Picture 8" descr="http://images01.olx.com.do/ui/17/34/21/1387545007_566423321_1-Fotos-de--Espectacular-villa-en-Los-Alpes-de-Jarabacoa.jpg"/>
          <p:cNvPicPr>
            <a:picLocks noChangeAspect="1" noChangeArrowheads="1"/>
          </p:cNvPicPr>
          <p:nvPr/>
        </p:nvPicPr>
        <p:blipFill>
          <a:blip r:embed="rId7" cstate="print"/>
          <a:srcRect t="7407" b="16498"/>
          <a:stretch>
            <a:fillRect/>
          </a:stretch>
        </p:blipFill>
        <p:spPr bwMode="auto">
          <a:xfrm>
            <a:off x="5105400" y="4471554"/>
            <a:ext cx="4038600" cy="2386446"/>
          </a:xfrm>
          <a:prstGeom prst="rect">
            <a:avLst/>
          </a:prstGeom>
          <a:noFill/>
        </p:spPr>
      </p:pic>
      <p:pic>
        <p:nvPicPr>
          <p:cNvPr id="12" name="Picture 10" descr="http://www.jarabacoaadventure.com/uploads/1/6/3/2/16329856/1159323.jpg"/>
          <p:cNvPicPr>
            <a:picLocks noChangeAspect="1" noChangeArrowheads="1"/>
          </p:cNvPicPr>
          <p:nvPr/>
        </p:nvPicPr>
        <p:blipFill>
          <a:blip r:embed="rId8" cstate="print"/>
          <a:srcRect r="5803"/>
          <a:stretch>
            <a:fillRect/>
          </a:stretch>
        </p:blipFill>
        <p:spPr bwMode="auto">
          <a:xfrm>
            <a:off x="7924800" y="2590800"/>
            <a:ext cx="1219200" cy="1800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00800"/>
            <a:ext cx="9144000" cy="457200"/>
          </a:xfrm>
          <a:solidFill>
            <a:schemeClr val="accent3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Mountain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29700" name="Picture 4" descr="http://static.panoramio.com/photos/large/31323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0"/>
            <a:ext cx="2895600" cy="2171700"/>
          </a:xfrm>
          <a:prstGeom prst="rect">
            <a:avLst/>
          </a:prstGeom>
          <a:noFill/>
        </p:spPr>
      </p:pic>
      <p:pic>
        <p:nvPicPr>
          <p:cNvPr id="29702" name="Picture 6" descr="http://www.gocaribic-rewe.com/_iu_write/uploads/references/3092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29000" cy="2171700"/>
          </a:xfrm>
          <a:prstGeom prst="rect">
            <a:avLst/>
          </a:prstGeom>
          <a:noFill/>
        </p:spPr>
      </p:pic>
      <p:pic>
        <p:nvPicPr>
          <p:cNvPr id="12" name="Picture 6" descr="Isabel de Torres"/>
          <p:cNvPicPr>
            <a:picLocks noChangeAspect="1" noChangeArrowheads="1"/>
          </p:cNvPicPr>
          <p:nvPr/>
        </p:nvPicPr>
        <p:blipFill>
          <a:blip r:embed="rId4" cstate="print"/>
          <a:srcRect l="14545"/>
          <a:stretch>
            <a:fillRect/>
          </a:stretch>
        </p:blipFill>
        <p:spPr bwMode="auto">
          <a:xfrm>
            <a:off x="0" y="2247900"/>
            <a:ext cx="3429000" cy="2261682"/>
          </a:xfrm>
          <a:prstGeom prst="rect">
            <a:avLst/>
          </a:prstGeom>
          <a:noFill/>
        </p:spPr>
      </p:pic>
      <p:pic>
        <p:nvPicPr>
          <p:cNvPr id="11" name="Picture 4" descr="http://www.imbertnews.com/home/wp-content/uploads/2013/04/524432_450823101618947_261007103_n.jpg"/>
          <p:cNvPicPr>
            <a:picLocks noChangeAspect="1" noChangeArrowheads="1"/>
          </p:cNvPicPr>
          <p:nvPr/>
        </p:nvPicPr>
        <p:blipFill>
          <a:blip r:embed="rId5" cstate="print"/>
          <a:srcRect r="2890"/>
          <a:stretch>
            <a:fillRect/>
          </a:stretch>
        </p:blipFill>
        <p:spPr bwMode="auto">
          <a:xfrm>
            <a:off x="3505200" y="2255185"/>
            <a:ext cx="2895600" cy="2240616"/>
          </a:xfrm>
          <a:prstGeom prst="rect">
            <a:avLst/>
          </a:prstGeom>
          <a:noFill/>
        </p:spPr>
      </p:pic>
      <p:pic>
        <p:nvPicPr>
          <p:cNvPr id="13" name="Picture 14" descr="http://gobluetours.com/wp-content/uploads/2012/10/atv-tour-cancun-excursion-3.jpg"/>
          <p:cNvPicPr>
            <a:picLocks noChangeAspect="1" noChangeArrowheads="1"/>
          </p:cNvPicPr>
          <p:nvPr/>
        </p:nvPicPr>
        <p:blipFill>
          <a:blip r:embed="rId6" cstate="print"/>
          <a:srcRect r="22222"/>
          <a:stretch>
            <a:fillRect/>
          </a:stretch>
        </p:blipFill>
        <p:spPr bwMode="auto">
          <a:xfrm>
            <a:off x="6476999" y="0"/>
            <a:ext cx="2667001" cy="2142445"/>
          </a:xfrm>
          <a:prstGeom prst="rect">
            <a:avLst/>
          </a:prstGeom>
          <a:noFill/>
        </p:spPr>
      </p:pic>
      <p:pic>
        <p:nvPicPr>
          <p:cNvPr id="14" name="Picture 16" descr="http://www.mydominicantransfers.com/images/Zipline3.jpg"/>
          <p:cNvPicPr>
            <a:picLocks noChangeAspect="1" noChangeArrowheads="1"/>
          </p:cNvPicPr>
          <p:nvPr/>
        </p:nvPicPr>
        <p:blipFill>
          <a:blip r:embed="rId7" cstate="print"/>
          <a:srcRect t="3306" r="13223"/>
          <a:stretch>
            <a:fillRect/>
          </a:stretch>
        </p:blipFill>
        <p:spPr bwMode="auto">
          <a:xfrm>
            <a:off x="6477000" y="2209800"/>
            <a:ext cx="2667000" cy="2286000"/>
          </a:xfrm>
          <a:prstGeom prst="rect">
            <a:avLst/>
          </a:prstGeom>
          <a:noFill/>
        </p:spPr>
      </p:pic>
      <p:pic>
        <p:nvPicPr>
          <p:cNvPr id="15" name="Picture 22" descr="Las Carita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72000"/>
            <a:ext cx="3429000" cy="1792492"/>
          </a:xfrm>
          <a:prstGeom prst="rect">
            <a:avLst/>
          </a:prstGeom>
          <a:noFill/>
        </p:spPr>
      </p:pic>
      <p:pic>
        <p:nvPicPr>
          <p:cNvPr id="16" name="Picture 20" descr="http://cloud.pleasetakemeto.com/photos/ims-dominican-republic/l/las-caritas/gallery_678/las-caritas-24392.jpg"/>
          <p:cNvPicPr>
            <a:picLocks noChangeAspect="1" noChangeArrowheads="1"/>
          </p:cNvPicPr>
          <p:nvPr/>
        </p:nvPicPr>
        <p:blipFill>
          <a:blip r:embed="rId9" cstate="print"/>
          <a:srcRect r="11628"/>
          <a:stretch>
            <a:fillRect/>
          </a:stretch>
        </p:blipFill>
        <p:spPr bwMode="auto">
          <a:xfrm>
            <a:off x="3505200" y="4572000"/>
            <a:ext cx="2895600" cy="1792949"/>
          </a:xfrm>
          <a:prstGeom prst="rect">
            <a:avLst/>
          </a:prstGeom>
          <a:noFill/>
        </p:spPr>
      </p:pic>
      <p:pic>
        <p:nvPicPr>
          <p:cNvPr id="18" name="Picture 12" descr="http://farm6.staticflickr.com/5244/5245881063_7bbca3e497_z.jpg"/>
          <p:cNvPicPr>
            <a:picLocks noChangeAspect="1" noChangeArrowheads="1"/>
          </p:cNvPicPr>
          <p:nvPr/>
        </p:nvPicPr>
        <p:blipFill>
          <a:blip r:embed="rId10" cstate="print"/>
          <a:srcRect l="2357" r="15164"/>
          <a:stretch>
            <a:fillRect/>
          </a:stretch>
        </p:blipFill>
        <p:spPr bwMode="auto">
          <a:xfrm>
            <a:off x="6477000" y="4572000"/>
            <a:ext cx="2667000" cy="1813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0"/>
            <a:ext cx="3657600" cy="1524000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Mountains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28674" name="Picture 2" descr="http://rumshopryan.com/wp-content/uploads/2012/08/DR-27-waterfalls-mydestin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3681231" cy="2447925"/>
          </a:xfrm>
          <a:prstGeom prst="rect">
            <a:avLst/>
          </a:prstGeom>
          <a:noFill/>
        </p:spPr>
      </p:pic>
      <p:pic>
        <p:nvPicPr>
          <p:cNvPr id="28682" name="Picture 10" descr="http://www.jarabacoaadventure.com/uploads/1/6/3/2/16329856/1159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0"/>
            <a:ext cx="2860359" cy="3810000"/>
          </a:xfrm>
          <a:prstGeom prst="rect">
            <a:avLst/>
          </a:prstGeom>
          <a:noFill/>
        </p:spPr>
      </p:pic>
      <p:pic>
        <p:nvPicPr>
          <p:cNvPr id="13" name="Picture 6" descr="http://www.coloradodesignsdr.com/galleries/g3/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514600"/>
            <a:ext cx="3657600" cy="2737974"/>
          </a:xfrm>
          <a:prstGeom prst="rect">
            <a:avLst/>
          </a:prstGeom>
          <a:noFill/>
        </p:spPr>
      </p:pic>
      <p:pic>
        <p:nvPicPr>
          <p:cNvPr id="8" name="Picture 2" descr="http://farm4.static.flickr.com/3023/2991526011_2e6605f11c.jpg"/>
          <p:cNvPicPr>
            <a:picLocks noChangeAspect="1" noChangeArrowheads="1"/>
          </p:cNvPicPr>
          <p:nvPr/>
        </p:nvPicPr>
        <p:blipFill>
          <a:blip r:embed="rId5" cstate="print"/>
          <a:srcRect l="3764" r="20969" b="9859"/>
          <a:stretch>
            <a:fillRect/>
          </a:stretch>
        </p:blipFill>
        <p:spPr bwMode="auto">
          <a:xfrm>
            <a:off x="3886200" y="3897085"/>
            <a:ext cx="3886200" cy="2960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://3.bp.blogspot.com/-7mZWoQdxgmk/Tl7GlcCZLHI/AAAAAAAAB4s/flZsaAwIJPw/s1600/D4489FEA-E663-4529-A4CE-7A53BEE4999E_jpg__460__390__CROPz0x460y39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590800"/>
            <a:ext cx="3298370" cy="220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http://www.classdaudio.tk/Galerija/photos/MeanwhileinDominicanRepubl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9000"/>
            <a:ext cx="2362200" cy="1743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farm9.staticflickr.com/8009/7444592488_aea59c7981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68122" cy="3048000"/>
          </a:xfrm>
          <a:prstGeom prst="rect">
            <a:avLst/>
          </a:prstGeom>
          <a:noFill/>
        </p:spPr>
      </p:pic>
      <p:pic>
        <p:nvPicPr>
          <p:cNvPr id="1026" name="Picture 2" descr="http://www.arqhys.com/wp-content/fotos/2012/01/Una-cocina-dominicana-620x4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28600"/>
            <a:ext cx="2876550" cy="2149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://www.panoramadiario.com/uploads/pics/pobreza_en_latinoamerica_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181224"/>
            <a:ext cx="3333750" cy="249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www.ciee.org/study-abroad/images/programs/0050/body/santiago-dominican-republic-liberal-arts-study-abroad-program-120.jpg"/>
          <p:cNvPicPr>
            <a:picLocks noChangeAspect="1" noChangeArrowheads="1"/>
          </p:cNvPicPr>
          <p:nvPr/>
        </p:nvPicPr>
        <p:blipFill>
          <a:blip r:embed="rId7" cstate="print"/>
          <a:srcRect r="14286"/>
          <a:stretch>
            <a:fillRect/>
          </a:stretch>
        </p:blipFill>
        <p:spPr bwMode="auto">
          <a:xfrm>
            <a:off x="7010400" y="228600"/>
            <a:ext cx="1828800" cy="246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ttp://laretco.com/wp-content/uploads/2013/02/Acropoli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5002013"/>
            <a:ext cx="2819400" cy="1855987"/>
          </a:xfrm>
          <a:prstGeom prst="rect">
            <a:avLst/>
          </a:prstGeom>
          <a:noFill/>
        </p:spPr>
      </p:pic>
      <p:pic>
        <p:nvPicPr>
          <p:cNvPr id="1028" name="Picture 4" descr="http://www.nationsonline.org/gallery/Dominican-Republic/Malecon-Center-Santo-Domin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7404" y="4953000"/>
            <a:ext cx="2766596" cy="1905000"/>
          </a:xfrm>
          <a:prstGeom prst="rect">
            <a:avLst/>
          </a:prstGeom>
          <a:noFill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3429000" cy="1676400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Reality 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3135868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https://www.youtube.com/watch?v=vxs7mXfG2TU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0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http://www.youtube.com/watch?v=ZQYGcVdpBA0&amp;feature=share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867400"/>
            <a:ext cx="9144000" cy="9906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rPr>
              <a:t>The Dominican Republic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5122" name="Picture 2" descr="http://www.ezilon.com/maps/images/northamerica/us06ph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6141407" cy="4614862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1600200" y="2209800"/>
            <a:ext cx="609600" cy="5334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10200" y="4267200"/>
            <a:ext cx="762000" cy="6858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hape 7"/>
          <p:cNvCxnSpPr/>
          <p:nvPr/>
        </p:nvCxnSpPr>
        <p:spPr>
          <a:xfrm flipV="1">
            <a:off x="6629400" y="3048000"/>
            <a:ext cx="1447800" cy="1485900"/>
          </a:xfrm>
          <a:prstGeom prst="curvedConnector2">
            <a:avLst/>
          </a:prstGeom>
          <a:ln w="28575">
            <a:solidFill>
              <a:srgbClr val="C0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http://images.nationmaster.com/images/motw/americas/dominican_republi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524000"/>
            <a:ext cx="2025989" cy="143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http://www.ocean-blue-punta-cana.com/images/dominican-republic-flag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5867400"/>
            <a:ext cx="1066800" cy="754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867400"/>
            <a:ext cx="9144000" cy="9906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rPr>
              <a:t>History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10244" name="Picture 4" descr="http://www.proyectosalonhogar.com/enciclopedia_ilustrada/5111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328" y="228600"/>
            <a:ext cx="6001343" cy="361330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3810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Europeans first discovered the island of Hispaniola in 1492 by Christopher Columbus of Spain. The native peoples of the island, the </a:t>
            </a:r>
            <a:r>
              <a:rPr lang="en-US" dirty="0" err="1" smtClean="0"/>
              <a:t>Taínos</a:t>
            </a:r>
            <a:r>
              <a:rPr lang="en-US" dirty="0" smtClean="0"/>
              <a:t>. Other colonizers sent from Spain were cruel and reduced the </a:t>
            </a:r>
            <a:r>
              <a:rPr lang="en-US" dirty="0" err="1" smtClean="0"/>
              <a:t>Taino</a:t>
            </a:r>
            <a:r>
              <a:rPr lang="en-US" dirty="0" smtClean="0"/>
              <a:t> population from 1 million to 500 people in under 50 years. The Spanish needed a new source of manual labor and turned to African slaves.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562600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three major racial and ethnic groups</a:t>
            </a:r>
          </a:p>
          <a:p>
            <a:r>
              <a:rPr lang="en-US" dirty="0" smtClean="0"/>
              <a:t>White  </a:t>
            </a:r>
          </a:p>
          <a:p>
            <a:r>
              <a:rPr lang="en-US" dirty="0" err="1" smtClean="0"/>
              <a:t>Tainos</a:t>
            </a:r>
            <a:endParaRPr lang="en-US" dirty="0" smtClean="0"/>
          </a:p>
          <a:p>
            <a:r>
              <a:rPr lang="en-US" dirty="0" smtClean="0"/>
              <a:t>Black from Africa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133600" y="6488668"/>
            <a:ext cx="1387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“Mulattoes”.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953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inter-mixing of European and African traditions and customs contributed to the development of present day Dominican culture.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http://3.bp.blogspot.com/_1yPo0eVsEsM/TI8HEuT_hsI/AAAAAAAAABM/lBPjHD29hNE/s320/DomRep-Carnival-mask.jpg"/>
          <p:cNvPicPr>
            <a:picLocks noChangeAspect="1" noChangeArrowheads="1"/>
          </p:cNvPicPr>
          <p:nvPr/>
        </p:nvPicPr>
        <p:blipFill>
          <a:blip r:embed="rId2" cstate="print"/>
          <a:srcRect l="7477" b="5139"/>
          <a:stretch>
            <a:fillRect/>
          </a:stretch>
        </p:blipFill>
        <p:spPr bwMode="auto">
          <a:xfrm>
            <a:off x="7543800" y="0"/>
            <a:ext cx="1600200" cy="25908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667000"/>
            <a:ext cx="9144000" cy="11430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Culture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. </a:t>
            </a:r>
            <a:r>
              <a:rPr lang="en-US" sz="5400" noProof="0" dirty="0" smtClean="0">
                <a:solidFill>
                  <a:schemeClr val="bg1"/>
                </a:solidFill>
                <a:latin typeface="Berlin Sans FB" pitchFamily="34" charset="0"/>
                <a:ea typeface="+mj-ea"/>
                <a:cs typeface="+mj-cs"/>
              </a:rPr>
              <a:t>Traditions . Folklore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9220" name="Picture 4" descr="http://t0.gstatic.com/images?q=tbn:ANd9GcS9UYPQ0sXze4GWfVHCGqn4wfEi-3eYydLuyrKFyUcXg5X3vBJL"/>
          <p:cNvPicPr>
            <a:picLocks noChangeAspect="1" noChangeArrowheads="1"/>
          </p:cNvPicPr>
          <p:nvPr/>
        </p:nvPicPr>
        <p:blipFill>
          <a:blip r:embed="rId3" cstate="print"/>
          <a:srcRect r="7692" b="1174"/>
          <a:stretch>
            <a:fillRect/>
          </a:stretch>
        </p:blipFill>
        <p:spPr bwMode="auto">
          <a:xfrm>
            <a:off x="1828800" y="0"/>
            <a:ext cx="1828800" cy="2590800"/>
          </a:xfrm>
          <a:prstGeom prst="rect">
            <a:avLst/>
          </a:prstGeom>
          <a:noFill/>
        </p:spPr>
      </p:pic>
      <p:pic>
        <p:nvPicPr>
          <p:cNvPr id="9224" name="Picture 8" descr="http://4.bp.blogspot.com/-HyfkXGZc5gU/UPYBae2uFrI/AAAAAAAABRA/1i893zxdWsU/s1600/Carnaval-vegano-presentacion-laparrandadominicana.jpg"/>
          <p:cNvPicPr>
            <a:picLocks noChangeAspect="1" noChangeArrowheads="1"/>
          </p:cNvPicPr>
          <p:nvPr/>
        </p:nvPicPr>
        <p:blipFill>
          <a:blip r:embed="rId4" cstate="print"/>
          <a:srcRect r="52703" b="2857"/>
          <a:stretch>
            <a:fillRect/>
          </a:stretch>
        </p:blipFill>
        <p:spPr bwMode="auto">
          <a:xfrm>
            <a:off x="5562601" y="1"/>
            <a:ext cx="1900152" cy="2590799"/>
          </a:xfrm>
          <a:prstGeom prst="rect">
            <a:avLst/>
          </a:prstGeom>
          <a:noFill/>
        </p:spPr>
      </p:pic>
      <p:pic>
        <p:nvPicPr>
          <p:cNvPr id="9230" name="Picture 14" descr="http://lasfieras.com/portal/wp-content/gallery/fotos-fieras-cuarto-domingo-del-carnaval-vegano-2013-la-vega-24-02-2013/4to-domingo-cueva-fieras-110-web.jpg"/>
          <p:cNvPicPr>
            <a:picLocks noChangeAspect="1" noChangeArrowheads="1"/>
          </p:cNvPicPr>
          <p:nvPr/>
        </p:nvPicPr>
        <p:blipFill>
          <a:blip r:embed="rId5" cstate="print"/>
          <a:srcRect b="2500"/>
          <a:stretch>
            <a:fillRect/>
          </a:stretch>
        </p:blipFill>
        <p:spPr bwMode="auto">
          <a:xfrm>
            <a:off x="0" y="3886200"/>
            <a:ext cx="2096176" cy="2971800"/>
          </a:xfrm>
          <a:prstGeom prst="rect">
            <a:avLst/>
          </a:prstGeom>
          <a:noFill/>
        </p:spPr>
      </p:pic>
      <p:pic>
        <p:nvPicPr>
          <p:cNvPr id="9234" name="Picture 18" descr="http://www.cibaoaldia.com/wp-content/uploads/2012/02/EL-GRUPO-CARNAVALESCO-LOS-GILBERTS-OPAL-JEANS-CON-27-A+%C3%A6OS-DE-PARTICIPACION-EN-EL-CARNAVAL-VEGANO..jpg"/>
          <p:cNvPicPr>
            <a:picLocks noChangeAspect="1" noChangeArrowheads="1"/>
          </p:cNvPicPr>
          <p:nvPr/>
        </p:nvPicPr>
        <p:blipFill>
          <a:blip r:embed="rId6" cstate="print"/>
          <a:srcRect l="13462" r="5769"/>
          <a:stretch>
            <a:fillRect/>
          </a:stretch>
        </p:blipFill>
        <p:spPr bwMode="auto">
          <a:xfrm>
            <a:off x="4572000" y="3893938"/>
            <a:ext cx="3200400" cy="2964062"/>
          </a:xfrm>
          <a:prstGeom prst="rect">
            <a:avLst/>
          </a:prstGeom>
          <a:noFill/>
        </p:spPr>
      </p:pic>
      <p:pic>
        <p:nvPicPr>
          <p:cNvPr id="19" name="Picture 4" descr="http://bailoteando.com/recursos/albums/santiago-en-carnaval-3er-domingo-rea-monumental_santiago_rd-17-02-2013/b0f49e9e15f8d2e87d6811462a4f7809.jpg"/>
          <p:cNvPicPr>
            <a:picLocks noChangeAspect="1" noChangeArrowheads="1"/>
          </p:cNvPicPr>
          <p:nvPr/>
        </p:nvPicPr>
        <p:blipFill>
          <a:blip r:embed="rId7" cstate="print"/>
          <a:srcRect b="778"/>
          <a:stretch>
            <a:fillRect/>
          </a:stretch>
        </p:blipFill>
        <p:spPr bwMode="auto">
          <a:xfrm>
            <a:off x="0" y="0"/>
            <a:ext cx="1752600" cy="2590800"/>
          </a:xfrm>
          <a:prstGeom prst="rect">
            <a:avLst/>
          </a:prstGeom>
          <a:noFill/>
        </p:spPr>
      </p:pic>
      <p:pic>
        <p:nvPicPr>
          <p:cNvPr id="21" name="Picture 2" descr="http://bailoteando.com/recursos/albums/santiago-en-carnaval-3er-domingo-rea-monumental_santiago_rd-17-02-2013/b7473695460b297d034ee8c79634b3b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6946" y="0"/>
            <a:ext cx="1809454" cy="2590800"/>
          </a:xfrm>
          <a:prstGeom prst="rect">
            <a:avLst/>
          </a:prstGeom>
          <a:noFill/>
        </p:spPr>
      </p:pic>
      <p:pic>
        <p:nvPicPr>
          <p:cNvPr id="11" name="Picture 2" descr="http://graphics8.nytimes.com/images/2005/10/23/travel/23carnival.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799" y="3886200"/>
            <a:ext cx="2321719" cy="2971800"/>
          </a:xfrm>
          <a:prstGeom prst="rect">
            <a:avLst/>
          </a:prstGeom>
          <a:noFill/>
        </p:spPr>
      </p:pic>
      <p:pic>
        <p:nvPicPr>
          <p:cNvPr id="14338" name="Picture 2" descr="http://4.bp.blogspot.com/-8QUmInKhdJs/TUAqbY-cSFI/AAAAAAAAIL0/xemOKsji22g/s1600/carnaval.jpg"/>
          <p:cNvPicPr>
            <a:picLocks noChangeAspect="1" noChangeArrowheads="1"/>
          </p:cNvPicPr>
          <p:nvPr/>
        </p:nvPicPr>
        <p:blipFill>
          <a:blip r:embed="rId10" cstate="print"/>
          <a:srcRect l="56285" r="23357"/>
          <a:stretch>
            <a:fillRect/>
          </a:stretch>
        </p:blipFill>
        <p:spPr bwMode="auto">
          <a:xfrm>
            <a:off x="7848600" y="3886200"/>
            <a:ext cx="1295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pasaportea.iberostar.com/wp-content/uploads/2012/02/Roba-la-Gallina-en-Carnaval-de-Rep%C3%BAblica-Dominicana-imagen-de-LuieRRe-en-Flickr.jpg"/>
          <p:cNvPicPr>
            <a:picLocks noChangeAspect="1" noChangeArrowheads="1"/>
          </p:cNvPicPr>
          <p:nvPr/>
        </p:nvPicPr>
        <p:blipFill>
          <a:blip r:embed="rId2" cstate="print"/>
          <a:srcRect l="28333"/>
          <a:stretch>
            <a:fillRect/>
          </a:stretch>
        </p:blipFill>
        <p:spPr bwMode="auto">
          <a:xfrm>
            <a:off x="838200" y="3276600"/>
            <a:ext cx="3179331" cy="3047999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 rot="16200000">
            <a:off x="-3048000" y="3048000"/>
            <a:ext cx="6858000" cy="7620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Culture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13314" name="Picture 2" descr="http://www.laromanabayahibenews.com/wp-content/uploads/2013/01/Roba-la-gallina-Raudy-Torres-carnaval-republica-dominicana-Carnaval-de-Santiago-02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0"/>
            <a:ext cx="2495551" cy="3743326"/>
          </a:xfrm>
          <a:prstGeom prst="rect">
            <a:avLst/>
          </a:prstGeom>
          <a:noFill/>
        </p:spPr>
      </p:pic>
      <p:pic>
        <p:nvPicPr>
          <p:cNvPr id="13316" name="Picture 4" descr="http://media-cache-cd0.pinimg.com/736x/fd/2b/4b/fd2b4bada9d74de80437a15cb41b72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7975" y="0"/>
            <a:ext cx="2486025" cy="3743325"/>
          </a:xfrm>
          <a:prstGeom prst="rect">
            <a:avLst/>
          </a:prstGeom>
          <a:noFill/>
        </p:spPr>
      </p:pic>
      <p:pic>
        <p:nvPicPr>
          <p:cNvPr id="13318" name="Picture 6" descr="http://blog.bluebayresorts.com/wp-content/uploads/2013/01/bluebaysensations_carnaval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1" y="3837746"/>
            <a:ext cx="2454104" cy="1648654"/>
          </a:xfrm>
          <a:prstGeom prst="rect">
            <a:avLst/>
          </a:prstGeom>
          <a:noFill/>
        </p:spPr>
      </p:pic>
      <p:pic>
        <p:nvPicPr>
          <p:cNvPr id="13320" name="Picture 8" descr="http://ppcdn.500px.org/52822064/e28bb0f2330b58a7cc2f6ac2537ddc58d1dfadc1/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0"/>
            <a:ext cx="3200400" cy="3200400"/>
          </a:xfrm>
          <a:prstGeom prst="rect">
            <a:avLst/>
          </a:prstGeom>
          <a:noFill/>
        </p:spPr>
      </p:pic>
      <p:pic>
        <p:nvPicPr>
          <p:cNvPr id="13322" name="Picture 10" descr="http://2.bp.blogspot.com/-tE7RwPdsbVA/T0Q6hoYBoQI/AAAAAAAAEzs/tMrb3OzX9fU/s1600/CARNAVAL%252BDOMINICANO%252B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844505"/>
            <a:ext cx="2514600" cy="3013495"/>
          </a:xfrm>
          <a:prstGeom prst="rect">
            <a:avLst/>
          </a:prstGeom>
          <a:noFill/>
        </p:spPr>
      </p:pic>
      <p:pic>
        <p:nvPicPr>
          <p:cNvPr id="13324" name="Picture 12" descr="http://t2.gstatic.com/images?q=tbn:ANd9GcTlxzAIshE1HFnLCc0e6qZ3wtZQrHVzSS1eE4rEwu0JJBXZaibc"/>
          <p:cNvPicPr>
            <a:picLocks noChangeAspect="1" noChangeArrowheads="1"/>
          </p:cNvPicPr>
          <p:nvPr/>
        </p:nvPicPr>
        <p:blipFill>
          <a:blip r:embed="rId8" cstate="print"/>
          <a:srcRect b="20551"/>
          <a:stretch>
            <a:fillRect/>
          </a:stretch>
        </p:blipFill>
        <p:spPr bwMode="auto">
          <a:xfrm>
            <a:off x="4114800" y="5562600"/>
            <a:ext cx="2438400" cy="1295400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38200" y="6400800"/>
            <a:ext cx="3200400" cy="4572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Carnival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://www.woodbrass.com/images/woodbrass/guiro+LP+multi2+me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962400"/>
            <a:ext cx="2133600" cy="2133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5334000" y="3048000"/>
            <a:ext cx="6858000" cy="762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rPr>
              <a:t>Music &amp; Dance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4100" name="Picture 4" descr="http://www.cultureall.org/CMImages/WorldOfDifference/LL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05000"/>
            <a:ext cx="3581400" cy="2518919"/>
          </a:xfrm>
          <a:prstGeom prst="rect">
            <a:avLst/>
          </a:prstGeom>
          <a:noFill/>
        </p:spPr>
      </p:pic>
      <p:pic>
        <p:nvPicPr>
          <p:cNvPr id="4102" name="Picture 6" descr="http://homepages.wmich.edu/%7Emft7006/finalproject/Images/mereng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0"/>
            <a:ext cx="3200400" cy="2097635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50292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Merengue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&amp;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Bachata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9" name="Picture 2" descr="http://wwwdelivery.superstock.com/WI/223/1597/PreviewComp/SuperStock_1597-61322.jpg"/>
          <p:cNvPicPr>
            <a:picLocks noChangeAspect="1" noChangeArrowheads="1"/>
          </p:cNvPicPr>
          <p:nvPr/>
        </p:nvPicPr>
        <p:blipFill>
          <a:blip r:embed="rId5" cstate="print"/>
          <a:srcRect t="3448" r="4000"/>
          <a:stretch>
            <a:fillRect/>
          </a:stretch>
        </p:blipFill>
        <p:spPr bwMode="auto">
          <a:xfrm>
            <a:off x="5105400" y="2133600"/>
            <a:ext cx="3200400" cy="2133601"/>
          </a:xfrm>
          <a:prstGeom prst="rect">
            <a:avLst/>
          </a:prstGeom>
          <a:noFill/>
        </p:spPr>
      </p:pic>
      <p:pic>
        <p:nvPicPr>
          <p:cNvPr id="12292" name="Picture 4" descr="http://img.ehowcdn.co.uk/article-new/ehow/images/a06/f2/9q/instruments-used-merengue_-1.1-800x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648200"/>
            <a:ext cx="2362200" cy="1567389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7086600" y="6096000"/>
            <a:ext cx="121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doni MT Poster Compressed" pitchFamily="18" charset="0"/>
                <a:ea typeface="+mj-ea"/>
                <a:cs typeface="+mj-cs"/>
              </a:rPr>
              <a:t>Acordion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0" y="5257800"/>
            <a:ext cx="121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doni MT Poster Compressed" pitchFamily="18" charset="0"/>
                <a:ea typeface="+mj-ea"/>
                <a:cs typeface="+mj-cs"/>
              </a:rPr>
              <a:t>Guira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12294" name="Picture 6" descr="http://2.bp.blogspot.com/-_xnkVMb7PzM/US_Db-ddYYI/AAAAAAAAAG0/s0Qw_PtqwmU/s1600/Tambora%2BDominicana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343400"/>
            <a:ext cx="1676400" cy="1766287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5867400"/>
            <a:ext cx="121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doni MT Poster Compressed" pitchFamily="18" charset="0"/>
                <a:ea typeface="+mj-ea"/>
                <a:cs typeface="+mj-cs"/>
              </a:rPr>
              <a:t>Tambora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doni MT Poster Compressed" pitchFamily="18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12296" name="Picture 8" descr="http://2.bp.blogspot.com/-Qwe1ezXFrFo/T49qeI77JWI/AAAAAAAAHMI/u43bb7lpeJI/s320/maracas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BF8F3"/>
              </a:clrFrom>
              <a:clrTo>
                <a:srgbClr val="FBF8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5334000"/>
            <a:ext cx="2378927" cy="1524000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905000" y="4800600"/>
            <a:ext cx="121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doni MT Poster Compressed" pitchFamily="18" charset="0"/>
                <a:ea typeface="+mj-ea"/>
                <a:cs typeface="+mj-cs"/>
              </a:rPr>
              <a:t>Maracas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doni MT Poster Compressed" pitchFamily="18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09600"/>
            <a:ext cx="502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It’s Based on musical elements like African drums, brass, piano, chorded instruments, and traditionally the accordion, as well as some elements unique to the Dominican Republic, such as the </a:t>
            </a:r>
            <a:r>
              <a:rPr lang="en-US" sz="1600" i="1" dirty="0" err="1" smtClean="0"/>
              <a:t>tambora</a:t>
            </a:r>
            <a:r>
              <a:rPr lang="en-US" sz="1600" dirty="0" smtClean="0"/>
              <a:t> and </a:t>
            </a:r>
            <a:r>
              <a:rPr lang="en-US" sz="1600" i="1" dirty="0" err="1" smtClean="0"/>
              <a:t>güira</a:t>
            </a:r>
            <a:r>
              <a:rPr lang="en-US" sz="1600" dirty="0" smtClean="0"/>
              <a:t>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71.homepage.villanova.edu/diany.tupete/448883362_a0dc19d0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743200" cy="1695298"/>
          </a:xfrm>
          <a:prstGeom prst="rect">
            <a:avLst/>
          </a:prstGeom>
          <a:noFill/>
        </p:spPr>
      </p:pic>
      <p:pic>
        <p:nvPicPr>
          <p:cNvPr id="5" name="Picture 16" descr="http://4.bp.blogspot.com/_ecTSckNeyck/S-1VKZD3XqI/AAAAAAAAQ54/Gj0skCtHsSc/s640/MARCHANTA%2Bfoto%2Bmagnolia%2Bestrella.jpg"/>
          <p:cNvPicPr>
            <a:picLocks noChangeAspect="1" noChangeArrowheads="1"/>
          </p:cNvPicPr>
          <p:nvPr/>
        </p:nvPicPr>
        <p:blipFill>
          <a:blip r:embed="rId3" cstate="print"/>
          <a:srcRect r="24017"/>
          <a:stretch>
            <a:fillRect/>
          </a:stretch>
        </p:blipFill>
        <p:spPr bwMode="auto">
          <a:xfrm>
            <a:off x="0" y="4191001"/>
            <a:ext cx="2743200" cy="2667000"/>
          </a:xfrm>
          <a:prstGeom prst="rect">
            <a:avLst/>
          </a:prstGeom>
          <a:noFill/>
        </p:spPr>
      </p:pic>
      <p:pic>
        <p:nvPicPr>
          <p:cNvPr id="6" name="Picture 14" descr="http://images.artelista.com/artelista/obras/big/0/7/6/7860140687310120.jpg"/>
          <p:cNvPicPr>
            <a:picLocks noChangeAspect="1" noChangeArrowheads="1"/>
          </p:cNvPicPr>
          <p:nvPr/>
        </p:nvPicPr>
        <p:blipFill>
          <a:blip r:embed="rId4" cstate="print"/>
          <a:srcRect l="12000" r="14000"/>
          <a:stretch>
            <a:fillRect/>
          </a:stretch>
        </p:blipFill>
        <p:spPr bwMode="auto">
          <a:xfrm>
            <a:off x="0" y="1752600"/>
            <a:ext cx="2755106" cy="2382794"/>
          </a:xfrm>
          <a:prstGeom prst="rect">
            <a:avLst/>
          </a:prstGeom>
          <a:noFill/>
        </p:spPr>
      </p:pic>
      <p:pic>
        <p:nvPicPr>
          <p:cNvPr id="7" name="Picture 12" descr="http://cdn.greenglobaltravel.com/wp-content/uploads/dr14.jpg"/>
          <p:cNvPicPr>
            <a:picLocks noChangeAspect="1" noChangeArrowheads="1"/>
          </p:cNvPicPr>
          <p:nvPr/>
        </p:nvPicPr>
        <p:blipFill>
          <a:blip r:embed="rId5" cstate="print"/>
          <a:srcRect r="2524"/>
          <a:stretch>
            <a:fillRect/>
          </a:stretch>
        </p:blipFill>
        <p:spPr bwMode="auto">
          <a:xfrm>
            <a:off x="5246076" y="0"/>
            <a:ext cx="3897924" cy="2667000"/>
          </a:xfrm>
          <a:prstGeom prst="rect">
            <a:avLst/>
          </a:prstGeom>
          <a:noFill/>
        </p:spPr>
      </p:pic>
      <p:pic>
        <p:nvPicPr>
          <p:cNvPr id="8" name="Picture 18" descr="http://www.xn--micasanoesdemuecas-00b.com/wp-content/uploads/2012/08/0711.jpg"/>
          <p:cNvPicPr>
            <a:picLocks noChangeAspect="1" noChangeArrowheads="1"/>
          </p:cNvPicPr>
          <p:nvPr/>
        </p:nvPicPr>
        <p:blipFill>
          <a:blip r:embed="rId6" cstate="print"/>
          <a:srcRect r="11905"/>
          <a:stretch>
            <a:fillRect/>
          </a:stretch>
        </p:blipFill>
        <p:spPr bwMode="auto">
          <a:xfrm>
            <a:off x="2819401" y="3124200"/>
            <a:ext cx="2362199" cy="1881315"/>
          </a:xfrm>
          <a:prstGeom prst="rect">
            <a:avLst/>
          </a:prstGeom>
          <a:noFill/>
        </p:spPr>
      </p:pic>
      <p:pic>
        <p:nvPicPr>
          <p:cNvPr id="10242" name="Picture 2" descr="http://nuevayores.blogs.com/.a/6a00d834518de369e2016767b593da970b-800wi"/>
          <p:cNvPicPr>
            <a:picLocks noChangeAspect="1" noChangeArrowheads="1"/>
          </p:cNvPicPr>
          <p:nvPr/>
        </p:nvPicPr>
        <p:blipFill>
          <a:blip r:embed="rId7" cstate="print"/>
          <a:srcRect l="38000"/>
          <a:stretch>
            <a:fillRect/>
          </a:stretch>
        </p:blipFill>
        <p:spPr bwMode="auto">
          <a:xfrm>
            <a:off x="5257800" y="2694038"/>
            <a:ext cx="1905000" cy="2335163"/>
          </a:xfrm>
          <a:prstGeom prst="rect">
            <a:avLst/>
          </a:prstGeom>
          <a:noFill/>
        </p:spPr>
      </p:pic>
      <p:pic>
        <p:nvPicPr>
          <p:cNvPr id="9" name="Picture 4" descr="http://www.isvolunteers.org/blog/wp-content/uploads/2013/04/DR-Blog-Culture-AlbertPujols-300x169.jpg"/>
          <p:cNvPicPr>
            <a:picLocks noChangeAspect="1" noChangeArrowheads="1"/>
          </p:cNvPicPr>
          <p:nvPr/>
        </p:nvPicPr>
        <p:blipFill>
          <a:blip r:embed="rId8" cstate="print"/>
          <a:srcRect l="9797" r="11826"/>
          <a:stretch>
            <a:fillRect/>
          </a:stretch>
        </p:blipFill>
        <p:spPr bwMode="auto">
          <a:xfrm>
            <a:off x="2819400" y="5105400"/>
            <a:ext cx="2362200" cy="1752600"/>
          </a:xfrm>
          <a:prstGeom prst="rect">
            <a:avLst/>
          </a:prstGeom>
          <a:noFill/>
        </p:spPr>
      </p:pic>
      <p:pic>
        <p:nvPicPr>
          <p:cNvPr id="10244" name="Picture 4" descr="http://farm4.staticflickr.com/3049/2596173986_56465833ca_z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0"/>
            <a:ext cx="2362200" cy="3073989"/>
          </a:xfrm>
          <a:prstGeom prst="rect">
            <a:avLst/>
          </a:prstGeom>
          <a:noFill/>
        </p:spPr>
      </p:pic>
      <p:pic>
        <p:nvPicPr>
          <p:cNvPr id="10246" name="Picture 6" descr="http://www.buzzle.com/images/travel-destinations/puerto-rico/puerto-cultur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4000501"/>
            <a:ext cx="1905000" cy="285750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239000" y="2743200"/>
            <a:ext cx="1905000" cy="1219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  <a:ea typeface="+mj-ea"/>
                <a:cs typeface="+mj-cs"/>
              </a:rPr>
              <a:t>E</a:t>
            </a:r>
            <a:r>
              <a:rPr lang="en-US" sz="4000" noProof="0" dirty="0" err="1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  <a:ea typeface="+mj-ea"/>
                <a:cs typeface="+mj-cs"/>
              </a:rPr>
              <a:t>lements</a:t>
            </a:r>
            <a:r>
              <a:rPr lang="en-US" sz="4000" noProof="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  <a:ea typeface="+mj-ea"/>
                <a:cs typeface="+mj-cs"/>
              </a:rPr>
              <a:t> of the culture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10250" name="Picture 10" descr="http://www.warmheartmedia.com/Adventure-Travel/Caribbean/Las-Terrenas-Dominican/i-qPWHRHn/0/L/Art1-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5105400"/>
            <a:ext cx="1930982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www.easyviajar.com/images/villes/53325/960x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783454"/>
            <a:ext cx="9144000" cy="3074546"/>
          </a:xfrm>
          <a:prstGeom prst="rect">
            <a:avLst/>
          </a:prstGeom>
          <a:noFill/>
        </p:spPr>
      </p:pic>
      <p:pic>
        <p:nvPicPr>
          <p:cNvPr id="12" name="Picture 10" descr="http://www.juanperdomo.com/images/img-las-terrenas-1.jpg"/>
          <p:cNvPicPr>
            <a:picLocks noChangeAspect="1" noChangeArrowheads="1"/>
          </p:cNvPicPr>
          <p:nvPr/>
        </p:nvPicPr>
        <p:blipFill>
          <a:blip r:embed="rId3" cstate="print"/>
          <a:srcRect b="11205"/>
          <a:stretch>
            <a:fillRect/>
          </a:stretch>
        </p:blipFill>
        <p:spPr bwMode="auto">
          <a:xfrm>
            <a:off x="0" y="1905000"/>
            <a:ext cx="3505200" cy="1817511"/>
          </a:xfrm>
          <a:prstGeom prst="rect">
            <a:avLst/>
          </a:prstGeom>
          <a:noFill/>
        </p:spPr>
      </p:pic>
      <p:pic>
        <p:nvPicPr>
          <p:cNvPr id="17" name="Picture 12" descr="http://cloud.pleasetakemeto.com/photos/ims-dominican-republic/mashup/gallery_678/dominican-republic-24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3505200" cy="1828801"/>
          </a:xfrm>
          <a:prstGeom prst="rect">
            <a:avLst/>
          </a:prstGeom>
          <a:noFill/>
        </p:spPr>
      </p:pic>
      <p:sp>
        <p:nvSpPr>
          <p:cNvPr id="3074" name="AutoShape 2" descr="data:image/jpeg;base64,/9j/4AAQSkZJRgABAQAAAQABAAD/2wCEAAkGBxQQEhUUExQUFRUXGBoYFxUXGBYVGBkXHR0dGBUYGBkbHiggGBolGxYXITEiJSkrLi4uHR8zODMsNygtLisBCgoKDg0OGxAQGywlICQsLCwsLCwsLCwsLCwsLCwsLCwsLCwsLCwsLCwsLCwsLCwsLCwsLCwsLCwsLCwsLCwsLP/AABEIALcBEwMBIgACEQEDEQH/xAAcAAABBQEBAQAAAAAAAAAAAAAFAAMEBgcBAgj/xAA9EAACAQMDAgQEAwcDBAEFAAABAhEAAyEEEjEFQQYiUWETMnGBkaGxByNCUsHh8BRi0RUzcvGyJDRDY4L/xAAZAQADAQEBAAAAAAAAAAAAAAAAAQIDBAX/xAAoEQACAgICAQQCAQUAAAAAAAAAAQIRAyESMUEEEyJRMmHwFFJxgZH/2gAMAwEAAhEDEQA/AAFq2BA7+lSlSMmqnoNa4MAN5sBj/D//AEwjOexqxWdPe2bjdCk8AwR7Zjn6V60PUc1aR5E/T8HTZzVaEn95YI3yDgiG+uYiJprUdbVluKJVl+UiTLemOM+uKi6pTp52OB8SUMThhiYOVyfwFcTRnTqAyqzHIAPmkx2ggsBxFcs8sraWvv6/0dEcapN7+vsJdLus1m7cuNG4MQowwAGDjOfb61YOnHfbRj/Eqn05FVy50wPbV7FwE7JRCMkGZJjvyI9hVm6VZNtFRmDEADyjAAwPefrW2FyWn/2+zPIl2iQtuvYWnQtegtb2Z0cQgDin/i45NNBa9AVLRSZ1mnmkkjg0gK7FFDJCa1hXnUakvTEV2Kniux8meIrsV6213bVEnvTagoZFSNV1NnEDA/Oom2ltqXCLdlKTSoeTWsDPJiM1HutuMmvW2ltppJdCbbG9tO5j2rm2nC+IxQwRHK1zbTkUttMQ1trm2ndtKKYDBWvDJUkrXkrRYqITJTL26nMlNMlUmS0Dnt1GuW6JulR7luqTIaBVy3US7aovct1Eu26uzJoCtYzXaIG3SooRWdHrrinadoQcggkGPsT9xRHR65rd0AsSoPlE4P8A5dgPt37UO1NqAvlCtzJ/iJ+vtXq1c3KRBkfLj+LtPfivB5zi6vr+Ue44Rkrr+fYR1lpbz7l3hNswdoM5ACngiY+1Q717aA0sSoAXmYBgDt2BNekyo9VUyJIIMkyQcRwPvTuj0vxWwYD4WdxAbBxAwJ4/w0qcuvIKo9+BxX+LeVE3BSyDJ7H6RwSTzVv6z1UaMpbW2SziQxgLAMHcSQSc9p5qoa3T3bDi5KI4JBAbOMbh3E5P40wdc9wAtcLxPOSpwDk+sCqeZ4uUfLCONZKfhF56H1k3m2XFCscoRBVoyVwTkc5jFHQtZx0jUu9y3tItOYAYDkzGZ+bmPfOa0wLXX6XK5x2YeoxKEteRvbXdtOba7trps56Gttd205tru2gKGttLbTu2ltosKG9tLbTu2ltosKGttLbT22ltosdDW2ltp3bS20rChrbS207tpbaLChnbS209trm2nYUNba5tp7bXNtFhQyVryVp4iuFaBUR2Wm2SpRWvDJTsVEN0ph0qeyUy6VSZLQNuW6iXbdFbiVFu26tMhoFG3SqYbdKqsjiUx7TMQrFYIgbowvE+xj+9eQAeSSBGDAJB/tgfj71PvdOui6zY5gPKhTgMR7QvpjBqJfDFgpwy/MAe8AKZ9we8c14klV2j2Iu6oc1+wgfDBAgbzwOBCjueMmnfjLbUMhB+uBMZw2PT/n161uFw6kgwYkrJ9528fpQ3qbeaW42rtB7f+M9jjHqamcmrY4xT0Rb+pdz5pj+FBPlA9fvH5VOsJGCgUnkEbRJkZnEe9M6fS72M/KRMDntg/jRvRWgBs3YHAYeXOCI/pjtXM3Z0xpEAMdLdQ23LRscW2IIE5w0nb7Dj6Vo3hvrq6wMIKukblOMHgx9j6/U1QdV0u3bvM1ybLMZDb99oiBg91yPt71b/AAL0w+fUOTuI+GACCrLCsG9+YHpn1rr9NOSnS6MfUQi4cn2WnbS209tpba9CzzqGdtd207tpbaLAa20ttPbaW2iwoa213bTu2u7aLHQztpbae20ttFhQ1tpbae21zbSsBnbS209tpbaLAZ21zbT22uRTsBrbXCtO7a4VosBkrXCtPFa8ladiGSteStP7a5tosKIzLTTpU026ae3TsVEB0qLcSiTpUe5bq0yGgcbdKpRt0qdk8TMrfUdRdS2FtlrYIG7bOSQDEmGM4n9KkaLT3GDgYEszSoBJggcn0GB9wDW3WfB1h1QtbFtVUKEUQQsQJjG7M8Y9cTVa8S+Gren+Td8K2GY3AyA2+43dyuTxAkie0+VSfk9OVpdGcaV9sqpVmUbxK9/qwk9+ahqrO264wZvUmIHED6YFWnqPXrIVQXS+NoKkqUuBlyoKYBUkAdvoZNUK71MjCgd/McmTzH5elY5Y1SizTFbbbRaNJo3eXVN20iQonPAO3Ej6YoxY0iLO4QQVaNioRu9mYHBx6dhnFUQ+JNQCj/EJKCAG8wj0IPIz+QqdofG162qqdrEPuLmdxE5AAhQcnNY+2zdSj5NA6pofip5CA4AZMKYPdSSZIbGOO/8ADRjwVpSmmBK7CzMzJEKhnaQo7Dyz98YiqdoPGGnvDbc+IhL7VXc7CJJV3nESx+n0q89J63YZIDghWZSw8wnmJGJE1v6aShL5aM/UQco/HYX20ttO6e/aIncrTgCe9ejbr0FNPo89wa7GNtd20/ct7VLNhVEkngAZNULrfi7dCoTZBJzuG8xxP8q8HH49qieaMC4YZTLttru2q54O6096bd07jyj4MgfMJA7ep9/SrTtqoZFNWiZ43B0xrbS209tru2qsVDISu7KlW9OzcKT9BRix0dB80k/hFZyyKJccbZXdlc20a/6MZPmEfjUPV6M2zB47H1prIn0J42iDsrm2q5179oul0TNbFq7evISrKQbaK3oSRnHpPIrPes/tN1d4kW9lhe2wSY+rVm/ULwaLA2a/qL6WxLsFHuaqvVv2g6SxIVjdYdkzn0J4FY9rOoXr7fvHe5J4LEifpxXi3oLtwwqMT7f88VnLPJ/o0jgiu9lv6x+0rUXJFpVtqe/J9/p+dTPD3jK7p2Q6hzdtXgTuPzI05/KPY/nVDfRMpIYFSOQREUe0HRm1FoW1B3hTcXB9SIPoCNufWsXNp3ZqoJ6o23T3luKHQhlYSCP85r3FYt4Y8T3un3NjzsmGQ/qPT6/rWx9M19vU2xctNuU/iD6EdjXZizKen2cmXC4bXQ8Fpu9et2/ndF/8mC/qamJaNZR1NFta7UIQhb4syYZiGG+B8QEGFIMYjgetGbK4K0GLFzezTwQRIIIPBBkH701cFZ5ofE92xdFlWt/DV5W2AFIQncysdvzQSRFaV8Kc9qeLKpiyYnEgMlNXLdEzZ9BXodJdsyK19xLsy9tvoBlKVWqz0tAACFJ9SKVR/UxL/p2eT4jZlJsWGue5LEknuDbVrY+7gj0rFvH3je7qrzI21UXy/DtOWtsVY+ZiQpYzMSMYxXjx9+0m9ry1m0Wt6eYgMwa4Bxuzgf7R9/QUBmrgezu6Jd7qDtHm4yB2B9ahsxrnNSrNie1GkG2NWkOf09acOnohZ0v4midvpYYT7YyOfpUOZagV3ZAr1ptRcQghiCpDD2YcEdpo7c6Ow4E/5/6qLc6XcHKmP87UlNMfBol9M8b6myVDMXAufEbdlmHdNxnaPpxV46R+1RTsF9Cs7izSXVR/AAMsZEA+9Zbe00HIptrRNNUtrQO2qeza+t9cPUbVv/S6oINm67Z3IkoTC7iRg8ggsBx71Xf+mmzdZnsMu3m5dYAXGIJAD/KM4wcTWbi2wBnP+TRvpHjHVWGn4jMNxdlckhzt2wx5iIxPIFKUZPyVGUY+KLhZsD93vsPae4hc3LZb4aMJhfiIZJI7EntyDV//AGfWW1Flrn+oa9bDlF3L5htiZJAJOY9MVm3TfH9lwPj2drwg+JbO0kkxcYgfKoEGM960PwP4o0dtWVLwKMd0NClWLbFG2B8xA9zjFEJOD+hTjzX2XIdK9W/Ku/8ATR6mpVrVpdEowPtxH2r3Nb+7J+Tn9tLwe7R2gACBTxuACTApgUA8f3kXQXhcUsHCoAAD5mYBDn0aD9qhvyWleix27gYSCCPUZprWab4gHYjg1kfR+s6jRWlFk2l+JdubtyDhVshI8w3D95mM+nFbHMURne0E4VplR8feGLes0rtcUfFtox3KMsoyVwJJxI9D9TWBWvCx+IQxBXO0giTBEhl5Xn6Ht3j6M8bdVOm0d64FVsbTubYAG8rMT7AzWK9Gb4l/sAqiYBjKwMgQfU5+tZzlXRpBWtjum6Va01s3XWVX6TuOFgHGfqIoZ/15lYtbtIq+hlvr6RVj8TW504GwYueYnHCtt4En1qqafSbYkzMmD8veJ7xEfcx71mmq2aOLfRZdZ0NNSbN4CFYbj3dzjDenpj8qI9O0YOvUwygIQXUELA27Fzjb8yn9eKkeGFB06MN8KWXCgwD5sAcGe8eoqWtkpc3Nvzu5I+Un0XA7TP8ASgTVAbxX4Tt6pdyEB+QR3/5qg9H6zf6VqCP5TDoThhz/AF57VsDPHY9hyPxPtUjp9vTKWuEWhdb5mIG87QB38wAHb61WHbpuhZtK6s7ovEWnuWVvfFVFYTDkKQR8wIOcVmfirXW7+sd7LqyMqywQsZChSRKkg4GRB96sH7Q0t77dxFUtcRpfmYgIT9M8Z5qsWtySAuBE9s9o9ea6M2R/iYYYJfJDOm6cl19xOAZBI2CY4DE9wv8AEB+dbJ0ItetWiwyVUsOMxDfnNZTpluMu4wNp4BhtpEk+Y9vSO2KvP7NNUUu3LbMdrJvVBleQO+VImIECoxT4srLHkrL9c0aKMYroURXL16agX9RFabZnpE7FKgx1ppUcWHJHywTXpUmvaW6mWNPNQ2aJDWn08mitrTxGK5bthVmvWiuC8+2cSPp/mKzey+gvotCWZVHcjt79vwq+9O6EEQbjJ/E+w9THvVd6efhvbgIc4De8ifsT6c9xWgIQGG4qrQMT+hwJ7VlVmqfEEXehDuF29iPX0YfhUd+jhiQRkAGPb/3VtuWgw7QcR7UO1lxLG1rhCAGA7eh5Un/JgVVURd9lB634fAIMDOD9e2PwofpPDRdoiO5PtWoaq3ZvJuDIQcqwYZ7YPpkjFc0WgUWyBALD5hE/ljv9KndlWqMx1HhI7oQT+P8Aneguo8OuDAE+0Vtdvp2wGWJXn0I9eO3eh9zpfxGNzZCEjJ5KiPMykY4/T0p8mhUjBrmlYSPTmvAdliJBBkHvPaD2rStT4WWXmT5mz3GTwKrt/oTKxRhkfcfWtFk+yOH0ROkeMtXpo23SwEeV5cYk9zjLEkjJq89D/bFcWBeQn3B3TgATORJk4wJ4NUu/4SuBN4HOY7x6x6UI1fTHtiYJo+L6C5Ls+jei/tI0WpH/AHAh9GIGM5z7LPsCJ5iq1+0Hrt57lyyG/wDpwRcUqhl9oWUB/ibcTjGVHFZj4X8C6vXuq2haAOWc3bR2DmWRWLz7R+FWjpXhfV6K9ct3r5YW5Hw0LFG8u4HzRAAckiPWiVpdhHjfQnG0RuueVlCF1aCXjKswMZVZPaORWv8Ag/qranRWbrvvdg25oCyQ7LwMdhWbNYHYdu0r+n3q4eGusLY0qWltzcBYuCxgSxO4DJg4xgSTUxkl2XOLekiV+0cbtC3ch7cDcVBlgM+oAJMHuBWadO0zC4NwA5wBiIiCxGc59qtniLql3UDYzeWQSihQuMj1Jz71XrKFbi4Az3MY/Pj/ADiolkUnoqOJxWyV4iSdK4ZWXbcRxMcMsCIMAS1VYApGQZMxGeI2k/eI9TWgdYNrUJsZ9oIUTbBZiFkhZyPy4NC7HTtNaWNhcjEucTx29R3iky4y1s9eD1U6dlLlAL0nJMjaJHvMelTNYw+L+6kqWBiNmCc/NBMf8U3pVS2luStpR5Vbco3YJYS07pCk+vl9ooX1XxXpLI8mpDt/Knn5WQRHlGMdoJ+tK/oFG3bdWH7qbY3AnJIUebHE+nEfiK62iVw3lC7oG4xujmBBMH6nt27UDU/tEWfJaZyDguQoC7TMDO1t0ZHImh139oOsMbBbtwVPBeYHmBDE+VjkjtAg4p8JN7HzhFa2aZY6TbBJVRERxnHcNzuzn6/QVF6l01MeZVGfm2ngEkz8xjk5xEZJNZPqfEGsvBle/cKkQVELI3bxMf7u/NQ763bpm47vknzszQTyc8EwKpY/tkPKvCNB1PVLGmyLtlsrAR9zQ07TtJggKFPON1GPCfVbV3UKUZSy/PtPIYZOR5hJUn0IrIn6ey5AqGdymczzNaRiltMynO+0fVFy9UW49Y14Y/aVfsQl8G9bAjnzj0hu/wB61Lo/X9PrFmzcBPdT5WH1U5rthKD0cM4yRMNKvRWu1tSMrZivRfB5vIWa8qAT8qNc45yIE/Qmih8DGJTUWmzHmBt5HI/iE0X8LWmVFHADZEiTugKYE47c80W6reS2QzbmB4JLbVbIPAwY968hyPVUSlnwrqkJARbgIIGy5bIn0ywM/amOk+Gb9hme7ZuWxI5UkR5u649O9WvQ6pHvETuFsCSshiTOAQdzfNgDvVq06tbVQr3BAJyNxM9mkGTn2o5aoOPkqvRGVL9sEkwCYWCOMYBJJiTV2RRcGQrKexH9DQjqmuD29zBCQARiGExnzAGOePTMVOF7aI+VsAZHzEYwaUdDls8dZvrpkLq3w2Mwp8yEgfxDmP8Axg8VVdd1d7xDM6wcquMER8oyJz3Mn8qd6iwdmbUrcmIWCQIkgztwPWe/6e9Fa0xXyah9zbZRtqktxCrtWRJIxNZSm5OkdEccYq32GL+k3vm8oaMLcUBsYYqZU7eOARmmP+mXVZSCpPba7oSAD3ifQ8+tD/GK2zeSV37bc7SS2NxmJmMgfah/h/SNc1fw0drIFve3w2DAFsKqltwiN5PfAE81XFEKUlEsuj60zutq+NgkgkmQ7A/uxIEAHv6kAdzVg1F08KJbiB/U9h/gqg2dMHuFrjI4DvuTfBV5I4HlHOIq29J1hdYVQAuCxfczH1Kj1zJJqoS8MnJBKpR6GbWiD7hGZmfUSf6yD9PcVE1fRA1xPLz83vHf8MfhU3Ua0q4tg+Y7iCApJmcZ7Az+FM6bUXi8tvWM5tyB+CycR3HFDkuhKD7JF7p/tiP7RVb13RVJOwHZMbjBBON23uc4qyXdeHdLb4Vh5iAQZPCkNxJPIk/SZqX1NFRQJCwAFHb0ApvaJ67M36t0fYNygBwCyDAPlE4MzIinOj9WBUFncEr/ABzdUnIH+4CSMA5iJHNWzxL0o/BDpJuD32jOI7ALn/JqsDp2+yLsjy4IMgAA+WAMAZPqMUJa2JveiY+o4YFGjkFikmSARMjjgHOfbM4a9EP72zdtMRBbb8QRjllB8vm/L1xQK9p/httIDuVUluRaAHBkAEnjPaKkWPErpCkBwIBj0g8euYHtmk4FxyUTb/iSwuRavXcZNtUf1HCtIkgDI/iFDT+0DRB4Nu9z/IoIGcmT6QY/3exmeepaa+CXtruiYIEkeWfvkfeq7f6Dbvul4btpPGSeYM98EGoUY+Snkk+h+74xLAs1sST5bYKgKvInBJJlskHtEUd0l5vhhrqbDxswcdiWiOf84oX1rTD4qqAB5FLGVBjgDtOMURvsCF2hidi4mScExzxVOqJ2VnqGi+K5AUFmOWbczcY+YyAMgDjnAocvg9jkNG44x25zmrVowQ4G0+YbZM4kc8RxIx3P3ow6e0qogffJjHc4+1Pk10Lin2ZinRmBIIggwfr3/SpKdJEe47VZ1srcZwPMd7eYQGMfMuBkzOKlWNOq8RiDEMICn6f5FHMOJSrtu2mHZFI7Fs/ccjmpmg0a3AGtkMsld3uBMZz6VE/aLZ/+pVyB5l5GQYgA0Z/Zwm7T31xAuKSNskyo9/8Ab+taNfGzNP5USx0KbYIB5/tVZ6r0fJwBAn8Ix+dahoYGPUf5H049aEeJbKrvkRKGCZEz6evFZwk7NJRVGajpJUzMZn7CeKkdL0jsZRX5MbQxg+kjg5ojp7O/dbHddyTnI+YD6yT9qv8A+z27avW7VvBZEGByJ+IGnHOFMkzDCuiPy0znn8Sqr4v1aAKXMgR5rYJ+85muVsq6QD1/ClWnF/3Mx19GT4+AgiDu3AgjcY4JUxujMGn9R1F0RUDM24Nu3hgFGMMQGyF4j1k03p7B2x8y/MVwQRPaRI474nvUjV2VZYZmQfwrcKgbuxiT5okcdpHFcejupkfRXhK/vDBIBIJzMEDBgZn1IJ9qtGn1DE53ZiYDlYz3MLA5zPc+gqs9E0e8jdcBYeaA3acGMGORJEfXij+jvzIDL5eYCtEz/uk8cQPypPsauj1eubzaWF2m6JETOYYGBHb1M/SjnU1AG44EZMwY9Aex/Cgl8gssmYIMnmZGJIBjMcZ571I8S6hk07EeqgyCO4P9qrwT52Vzq9u7cAaLrWQGYsYLAznA8zAAc5rnT7m34IF2TMbShVlBbdEFRP2Peh7eIHU/ClSjhgx5iRkffP3ipGj17pd+IYJ47Rn8Kz9tm6yqqLF17ppeb7XBFtJZQIB2yZmSN2SOKAeHtYNPZ/114lLd5mUL/GQAdqrA5Pwm7j5ifcd1fUN5fao3MpEqIORiI59KrN7SAIEaSEtMRM4cBZMdjJNaRT8oxk/phzw91YFmRE2tdLShi4pWGYRgQV49CJq69HR1YCRLg7vIRDDuIJzjgkc+1Z8vS7YuKQCIM4YjgbvX1AH3q5eHbtt7lsqzM5+YlgQSBnI5wD3zPFRNfNNGmNp42pB17CLcDOz7gPKRHfnBn+1NXdId25dbeTMlWS06xPygbAQM+sx3oX4y8Q/6R7ErvRy4cTH8sR78mKk2ev6V1UrcWWkBN+1pA3EGZg7c5gf1crTFCmthW/p97FluoPUMsDGDPc4nv3r3dthLWx2DMYUtM7jMAnODwfaoVhrNyDbuIwIBkFWBBJAMggxIImM5iuPaVWAOJmCAxGf5gcRiBIj0jAMqTRTin5K54764uktC3uLu2UUnzLHDTGADPP0HFZ83jTVf/rCmZCoMzz80+gqweNvCr3HN+y3xCYBtjEDhQoMFTM+UjJmCSdtUJ1IJBBBBgggggjkEHg+1dMFFo5Z2maL4W6sutuw2y3KndA/7gAwuflOCCZ9PU1N6xpWn4o3QwUgwUAAwJHMZEek+2c46DfNu+u3kmR6bh5h+hFbUTa1YsnaASQWWMbWgFWJ5zmPaomqZUdlHtPbEktBHEznueIHOczwOaNdEbdZzAIYwARmTMwOfx7UD8FdPW6dR8aXUOUWWYBfOF9cYMflQrwbbLM29iIGQABLypM4OAD27z9KmUbv9DUqou3V9Glxp+IVEKDyYAOZyRwRyI/GlqbqqURGxtCgw4Pl7zIHfliJ/SNY1hJZTuBXEzz6E58mRz2P3qQoAgHcvJkEKBycmCe4yc+nc1F0adkHVDAYRPIPp3E9jx6/bkjw3W2CBVQm7OT/DH85HPeY9eKfvoCwKhYPc7UzysDCk4yM+3euWDBMQROSd3pJ5Bhp9R+lCBnvQWoEK08kvGeJJ9DkjJBHbHeWdOoKxjIG6QTHYggzHb6x9aaR9pO0eowwbIJ7gks0ye5xzzCuAAAkDjkR5ZyZIIAHyxxMUgBHi3w7d1fwzbCAqCDu8uM5wD+HaKleD/D13SLf+IbR+IqxtY+UjdnKxOV/CiVoAiTx2J7cQwBYHdx5R6n7q1ZUkADzARGN3HEDPlPfPfir5uqI4K7J3TTIkD1ySIx2kYnvHMekRXrrWnN2xczMKxyOIGDj3NRdECG86855MnAUmOZkRB94PairLvUjE5A5GIMqfUf2pR7Kl0ZhobQ/1CwcljDfUxme2R9pop4b62OnXgXBNqWnbkgmFJ9CIAMUPGqKsDAmDHPM47+k1M6hpVa7bUqAj4IBkHdOzPbI7e9acqZE4GsWPEWmdQy3rUHI86g/cE4NKsj1f7PnZyUuHb2lZMdszSrb3EY+2O6DxXYuSXtOo5BO15PtnFROoeK7XxTCfUwAT+Bzj1qsaQeRfof1J/rQ/WHzt9f7Vn7cTb3ZF2XxjaE7VInGQPl9CAc96m9P8XaRYLm6DESAx+/JzM5rOLZ9qeTOPypPEgWVmsaTr1nVNFtyVEbt25eTwJFHtdo7eqtAly0AhSrkqGiZaJHYZI7ms/wDDGkHwxAkEmfLMtHecCM84q3HSmzadLbQdxcRJGQoIYDjE5GePTOctIqPyZ1tJYK5VWKjceSrYmcwQCCY9I9s1rrPTg9wPp2XaVyUA2kyYMGcxEx3BwK9+K/ETaVVS3HxWJYysBVMgsoMFWJnketVBOtsBAVcf7jRCEmrHOcU6ZYLWk1Kt5WJb3Uf1EU1qNJfbzOEb6rj39PSgTdZcmYX8TP616tdZuKZEfj/etOEzPlAO9MVgGN0ogK4hCXIbI7wB/wAVcvDekW29s22LBcAFdvIgd8j6fhWaaDxC6MEZVdJwCAWHaAf6cVo3h/zMpADJhsRgc5Hr/wAdq58ryRdM6sMcUotrwCv2wE/CsHj942RP8o/4rMLlwsZYkn1Oa0z9r8/B0hbBLXZUcYCwfr/zWYmuvH+JwzeyXp96kGWAx3I4yv4EY9KK9O8RXbV0ndduWyGXZ8S4J3GWMgzJbPvUF9SGtyORAj3p/ouh+I6j0b/P0odPsatdD+o8Rane8X70HcCC2YbDKf09hxFD9TqGuuXcyxyT6+309BS1w/e3P/N//kaaWqSS6Jcm+x/p4PxbcZO9IExPmGJ7elan0nWMjAbUAV0BmWIbcFdYxuA3ghhzxFZTpiQ6FeQ6kfXcP+KvmtvOly5skAMzPtgef4xMn3gJn021nkWy4PRE6BcUjVW/i2x8Te0ANjzo2ZjbBJkZ4pjp/R7gc27WoVCWnC7/AOYRBJ/l5/5o5qX2aVXAhtpJjJ/7feO0rXmxdnVnvuLdu4ZoIzkZWM9qhyZdIiXxd01/97qXuFLZ2kjaIIJCx2Er69u1SF6ntZgApVZIZJWQANxmcGSIx685jvip/wB8cx+6ZJGfK6t8QZ4MKn5xzQhLsqzsMMqk/Oc/CQ52sYmCM+ntFLsfWg1e6qqliQVwTKzB+UGNzEAlWHaTJwIio9jqrFyq2XaI887f4QYG7OB2MzBxQrrTlAJyDCwYO5fhptOMTj6j86LeEdSby7p//LE+3wCOefSoj9sXJt0ENLrEI4cg5JgE7YkTHsRLTB7gVJTVBpEg7f4lCoQd2DJkBcN27GqmtxFRQQCQtvIAaQPiIQZbBOPwFSrHVVtCQ96ULYLSHAuDnzSYDGJjk471fAfMs1uCQQHY84YXJOVmFiRnjOINK47dgFgq26WAB7xnCn6d/SDVbsXiyBhJJO1ZXMlNqqSG8p8oht3M8bQT41Otu25TO6GLKGeeFaRA2RExg9+aXEfJFjt3/MSygiQSxBK7p4UlSyPx7TRq8/mHzCPMu2W8wnnHoeDOPpVHsdVe04EjYNx3Qz+XdAOO2Rwok/Q0asdeMhGA3BQcMUAEyCA0z6ep7U1Fg5Jg7VdGVjhmEnkqYGciIGBNK/Z8qgsp2EZnIAgZX6gkGe5qdf6ip4UyZbduUAxGVPeCf1nuKga7WqVJB5hhuG0iRECYgyPzo2J/5Knq+s6lHK/HfGMEgflSoxe0OndmY3Nsk457+s/elWnJGXBle0lslREmBnvjGfYUGvcn6miYYj2odcWrQmNKMge9WDpehDGfTPcgjvmgti3uuKPf+9Xfo0oQAWk9oBQmDz64/pU5JUioKw14Usm3dJIhMQsh4Ak5ng5B78ferhb6gpJW0gzkyuTjJI5PAzVc8O20ANwLO4kKCdxgCCIMgZUwasmm1bGy7ldhWQo+2D7c1g7Nl0Zj+1CxGptuyhWe35gOPKYGCcYqniKsvj+9u1KEkk/CE9/4mqtg11Q/E5pdnh4r2pFeXrtUSS+jWA+otK0wWExE+uK13pVyzprPyyPMJYmSuZ4gDEjisn8O/wD3Vnj5v6Grl4gdj8C0SdpYsJjkyJFc2VXJI6cLqJE/aDqTrvhtbwtpSBbwSSxG4iCewXHsaoFwRIOCDB+tXXXdPezB+JuG4CIFUt+TWuPqjLJV2iT0iN5DRtic8SMA/nVt6HpdKC1x9RtjjY5Rp+uATmAKq3QlHxcmIAM8fxL61b+sXEUsEIYfDWSpEE7m7jjEVOR7Kxq0Ar/TF+Yai208zuUnHmOfeTmORSXo0wBfs5jlmjPr5fxqTo9OCm+6+xAfmPmJb0An/nv9nf8AX6RT8t1+MnGZG7uOaOTFwRGsdF8ykX7IzIPmIxn09qPX7IZmLX0BuwXOxiC25SD/ALQAFEZwB61Ct9R0zYIuJkQRtBH3knvTn+is3Z26gr/5wFb0XtuPes5OTZSVdElPgbNo1BBGCZuXEiCCApaByOBiD6kVF17KHAS7JBY7lZ7WSZABEluT3/HsJ6lpntTbYDvmMH3EiaJdM6RbdUlQSeSYPYHJ+9V+xseu6YXHtsLrNlpDXGdxPZd0YK+4qTZ6bJhrjSyi2ysrMI+GyjKkiAWwZ78VXDoYEBfMpMYyZj0yasPhy0bin944eTtk7gVgYhuMz3pMKJI6Cb4UFxuJUkqjMVlGgGciCIjjNMaLw4yIAEuk/umLL8W2JYlR5Q3PaR6e+Z1/QalQN1v4gXgKRuX0IDTB+h/vEt9SKNlnt5XFwSpCNuQSQ6iDnEUl+go9Horm2VZCYV/M8rGy5DEHP8341Utd4e1NokHzwWUlH3ZEziZzE1cn69cJYD4Lyt0YCr/3CGJnPcYxUnWdeS5go2bpad0wrWijbgg3QCZgDgetXFtEtJgMWyEtliAQjyPlhlfaJB5MPGRxNTNJqPi9u6JuB4DWgNpKjHmDY9xIqVssuuzdbLLlzLbnQ/OfNEu0HGIPtBPb2gFy6rWiShO7etsrDxCITODBnJwRnmkxoB6fVkDc2Q8uRgHARomOQttRHsfuK6pbbeNw87hQZnLHg5+ozJGMEijlzpd4m5bM+QMpDFcK+BET/DPehXVCbzfECEbAqxJYDbk59pjJq4kSJjbNrBBBNq3dlgQ5ZRcNw+/mVZ/DAruv1Si4fNBa0pSfMJIYmZ+ij79qHWbziFmJ3KJ4BIHJziFPFRdRd3i0SZITbETtjKgfnRQWErWsZgGF+JzG0HnPNKgFphAx+Vdo4hyOu36VFP8AXmib9NIBJe2IHy7txMdoWaYtdPuNwjfTaY/SnaQU2eOkJu1CCPX6cGrnpWZU8wi3kzPLDgiBnNV/p+jdGDG26niSpxijlm8yopDA5AyBj2AHI9j6Vjkds0gqReOlahbdhWKwOxCiDOTHaOadbq6sQAJB7yMfX+1CFIezBu293JB8pwIMDmZFRLOiPxUBlV9ex949alV5LbfgqHj+0V1riZBRCvOFI+WSM5nPvVeFG/GtydW/eAon7T/WgW76V1R6Ryy7OvXa4a4WqhBLw6k6qyP93f2BNW3xS5BtMpyomfSf7zVa8IoDrLM8S3/warl1rWo9vblmVMxBiJEn0rnyfmb4/wACm9R6w0Kd5uTnKhccfqCKBOZoh1V1NvTgRK22k+5YkUOIraKpGcpWwx4Se58fZaZVLjO4A8H+9WbV629py6MLDN5R8nO6TPM/qKrXgxwurQkA4PPr2P41Y/Eim5fO0gT8NYk8FAZ/9f3rHJ+RpC+AJ6ram6FPAgA475kx3yajogK5gYPaI7env+Ve9UvmYHlTA7cYz+FNWrTOctB9+33MmjwUj0yAjBH4d5GfwNdt4IxhpBHAIn09sEfQV6uaRlYgNn9fuO1eGZlwVz2j+lIYXF4fDhv3hQ7kLA5XuCZPB+valauvdAcaVHM8ysn8R+dQdO43fUFSTnt29O1WbwyRtIgRuJI/A89oxkUCYB1GrVgQLG07suXMj1gce1EvDd8BYz6ypgzMSJ5OP71B110l3WTHxXgZ7kx96kdC04ZoK8STOAcicT7igdF70iJsLqfmEFjO7HYzQW2VZ4Krsnk/y9sHHOaKdOT4dok8RQf4uSeB2xJj78CkgaG+u9KtABxaUNOSAVJ9CCpEVXb+9JKOY42NDY+4nmKtesvzaKk8g+8RyJqu6qx5h3/PtTixSVEG/o7m2DtDcmT9xAyCaiL1O7ZUgPcRGGQSdhPBwDH3iiOtYLdKMCDsWDzgf+wKDX7YBlXke0gfhx24rRGbJem6vcgcErgMfMfUzJAaTnIJnNTLfWQnyoq7j5pG8Ak+ZswZI5HehFmGnco5ieD/AHrzqFjA3RPB82exn6U6FYVu27MqPigiYXBQwd3zCZHzTP50Pu6YD5Nxi4RIBIEnymeRhhUVpI+XHGM/aOaXxowrlciVJIyODH2FAiNqEcMRtYfj96VEP9VdOcH3/wANKqFQ5buQ4G1ZBBjtjPPNH06vEAd+e3tz37UqVc81Z0RY9d1NwYJkBSxHBj2MHn+lRbqKtskwHgjG4jAmB7nmaVKs12XLo829Q0sVBJYARIHJOJPuvbtRJ718fCUjPwxiR6n39K7Sq3L5UZpasofUr3xLtxvVj+WP6VECe5P2/vXaVdSOY9kV0D2E+uf+YpUqYBrwkh/1VogSAW9P5Gnmi3Ww7IzekwRC45iPSI/OlSrCT+ZtH8AGOh3by29m2CO5Ijv6VKteEHgb7qj/AMVLQe4yVpUqHNoFBBvpfRremm20XGYz5lXOIgSDAo1Y0NtjCae2J4jyn15HpSpVDLj9Hlui3SSAi7eclWyTnnj7fnTV3pVpvmRDBmAuwzHBZSJH2pUqljjsZHRUYQU2R3W4zHPBO4Y+gBFQj0pXZli5jgnY0jue3ft6UqVAWD30n7xVVjJ+UERgZPHH/uj2g0t+0GKIjg+YfvCrDAB5WO1KlTbGkD7vS9RdeSgU7p+ZcAzAxXlrD6Jx8VGMEsCrLkFY4n1rlKlYeAk/iq3A8r7Yhhgffn60G1fWV3hkPl3icEHaDJ/KuUquMUS5NoLa7rdpkIXPYYIAn7d6G2CDxPymDJwQf65pUqEqBscvwSC3JQD1yJ/tVd6hcVZ2zBbM/wBBXaVVAmZzbGQfXH5161Fze3An2x96VKrIHtDe9h5cffMV3WIrHOaVKl5GugcLKd5HsCYpUqVUI//Z"/>
          <p:cNvSpPr>
            <a:spLocks noChangeAspect="1" noChangeArrowheads="1"/>
          </p:cNvSpPr>
          <p:nvPr/>
        </p:nvSpPr>
        <p:spPr bwMode="auto">
          <a:xfrm>
            <a:off x="155575" y="-1790700"/>
            <a:ext cx="56292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data:image/jpeg;base64,/9j/4AAQSkZJRgABAQAAAQABAAD/2wCEAAkGBxQQEhUUExQUFRUXGBoYFxUXGBYVGBkXHR0dGBUYGBkbHiggGBolGxYXITEiJSkrLi4uHR8zODMsNygtLisBCgoKDg0OGxAQGywlICQsLCwsLCwsLCwsLCwsLCwsLCwsLCwsLCwsLCwsLCwsLCwsLCwsLCwsLCwsLCwsLCwsLP/AABEIALcBEwMBIgACEQEDEQH/xAAcAAABBQEBAQAAAAAAAAAAAAAFAAMEBgcBAgj/xAA9EAACAQMDAgQEAwcDBAEFAAABAhEAAyEEEjEFQQYiUWETMnGBkaGxByNCUsHh8BRi0RUzcvGyJDRDY4L/xAAZAQADAQEBAAAAAAAAAAAAAAAAAQIDBAX/xAAoEQACAgICAQQCAQUAAAAAAAAAAQIRAyESMUEEEyJRMmHwFFJxgZH/2gAMAwEAAhEDEQA/AAFq2BA7+lSlSMmqnoNa4MAN5sBj/D//AEwjOexqxWdPe2bjdCk8AwR7Zjn6V60PUc1aR5E/T8HTZzVaEn95YI3yDgiG+uYiJprUdbVluKJVl+UiTLemOM+uKi6pTp52OB8SUMThhiYOVyfwFcTRnTqAyqzHIAPmkx2ggsBxFcs8sraWvv6/0dEcapN7+vsJdLus1m7cuNG4MQowwAGDjOfb61YOnHfbRj/Eqn05FVy50wPbV7FwE7JRCMkGZJjvyI9hVm6VZNtFRmDEADyjAAwPefrW2FyWn/2+zPIl2iQtuvYWnQtegtb2Z0cQgDin/i45NNBa9AVLRSZ1mnmkkjg0gK7FFDJCa1hXnUakvTEV2Kniux8meIrsV6213bVEnvTagoZFSNV1NnEDA/Oom2ltqXCLdlKTSoeTWsDPJiM1HutuMmvW2ltppJdCbbG9tO5j2rm2nC+IxQwRHK1zbTkUttMQ1trm2ndtKKYDBWvDJUkrXkrRYqITJTL26nMlNMlUmS0Dnt1GuW6JulR7luqTIaBVy3US7aovct1Eu26uzJoCtYzXaIG3SooRWdHrrinadoQcggkGPsT9xRHR65rd0AsSoPlE4P8A5dgPt37UO1NqAvlCtzJ/iJ+vtXq1c3KRBkfLj+LtPfivB5zi6vr+Ue44Rkrr+fYR1lpbz7l3hNswdoM5ACngiY+1Q717aA0sSoAXmYBgDt2BNekyo9VUyJIIMkyQcRwPvTuj0vxWwYD4WdxAbBxAwJ4/w0qcuvIKo9+BxX+LeVE3BSyDJ7H6RwSTzVv6z1UaMpbW2SziQxgLAMHcSQSc9p5qoa3T3bDi5KI4JBAbOMbh3E5P40wdc9wAtcLxPOSpwDk+sCqeZ4uUfLCONZKfhF56H1k3m2XFCscoRBVoyVwTkc5jFHQtZx0jUu9y3tItOYAYDkzGZ+bmPfOa0wLXX6XK5x2YeoxKEteRvbXdtOba7trps56Gttd205tru2gKGttLbTu2ltosKG9tLbTu2ltosKGttLbT22ltosdDW2ltp3bS20rChrbS207tpbaLChnbS209trm2nYUNba5tp7bXNtFhQyVryVp4iuFaBUR2Wm2SpRWvDJTsVEN0ph0qeyUy6VSZLQNuW6iXbdFbiVFu26tMhoFG3SqYbdKqsjiUx7TMQrFYIgbowvE+xj+9eQAeSSBGDAJB/tgfj71PvdOui6zY5gPKhTgMR7QvpjBqJfDFgpwy/MAe8AKZ9we8c14klV2j2Iu6oc1+wgfDBAgbzwOBCjueMmnfjLbUMhB+uBMZw2PT/n161uFw6kgwYkrJ9528fpQ3qbeaW42rtB7f+M9jjHqamcmrY4xT0Rb+pdz5pj+FBPlA9fvH5VOsJGCgUnkEbRJkZnEe9M6fS72M/KRMDntg/jRvRWgBs3YHAYeXOCI/pjtXM3Z0xpEAMdLdQ23LRscW2IIE5w0nb7Dj6Vo3hvrq6wMIKukblOMHgx9j6/U1QdV0u3bvM1ybLMZDb99oiBg91yPt71b/AAL0w+fUOTuI+GACCrLCsG9+YHpn1rr9NOSnS6MfUQi4cn2WnbS209tpba9CzzqGdtd207tpbaLAa20ttPbaW2iwoa213bTu2u7aLHQztpbae20ttFhQ1tpbae21zbSsBnbS209tpbaLAZ21zbT22uRTsBrbXCtO7a4VosBkrXCtPFa8ladiGSteStP7a5tosKIzLTTpU026ae3TsVEB0qLcSiTpUe5bq0yGgcbdKpRt0qdk8TMrfUdRdS2FtlrYIG7bOSQDEmGM4n9KkaLT3GDgYEszSoBJggcn0GB9wDW3WfB1h1QtbFtVUKEUQQsQJjG7M8Y9cTVa8S+Gren+Td8K2GY3AyA2+43dyuTxAkie0+VSfk9OVpdGcaV9sqpVmUbxK9/qwk9+ahqrO264wZvUmIHED6YFWnqPXrIVQXS+NoKkqUuBlyoKYBUkAdvoZNUK71MjCgd/McmTzH5elY5Y1SizTFbbbRaNJo3eXVN20iQonPAO3Ej6YoxY0iLO4QQVaNioRu9mYHBx6dhnFUQ+JNQCj/EJKCAG8wj0IPIz+QqdofG162qqdrEPuLmdxE5AAhQcnNY+2zdSj5NA6pofip5CA4AZMKYPdSSZIbGOO/8ADRjwVpSmmBK7CzMzJEKhnaQo7Dyz98YiqdoPGGnvDbc+IhL7VXc7CJJV3nESx+n0q89J63YZIDghWZSw8wnmJGJE1v6aShL5aM/UQco/HYX20ttO6e/aIncrTgCe9ejbr0FNPo89wa7GNtd20/ct7VLNhVEkngAZNULrfi7dCoTZBJzuG8xxP8q8HH49qieaMC4YZTLttru2q54O6096bd07jyj4MgfMJA7ep9/SrTtqoZFNWiZ43B0xrbS209tru2qsVDISu7KlW9OzcKT9BRix0dB80k/hFZyyKJccbZXdlc20a/6MZPmEfjUPV6M2zB47H1prIn0J42iDsrm2q5179oul0TNbFq7evISrKQbaK3oSRnHpPIrPes/tN1d4kW9lhe2wSY+rVm/ULwaLA2a/qL6WxLsFHuaqvVv2g6SxIVjdYdkzn0J4FY9rOoXr7fvHe5J4LEifpxXi3oLtwwqMT7f88VnLPJ/o0jgiu9lv6x+0rUXJFpVtqe/J9/p+dTPD3jK7p2Q6hzdtXgTuPzI05/KPY/nVDfRMpIYFSOQREUe0HRm1FoW1B3hTcXB9SIPoCNufWsXNp3ZqoJ6o23T3luKHQhlYSCP85r3FYt4Y8T3un3NjzsmGQ/qPT6/rWx9M19vU2xctNuU/iD6EdjXZizKen2cmXC4bXQ8Fpu9et2/ndF/8mC/qamJaNZR1NFta7UIQhb4syYZiGG+B8QEGFIMYjgetGbK4K0GLFzezTwQRIIIPBBkH701cFZ5ofE92xdFlWt/DV5W2AFIQncysdvzQSRFaV8Kc9qeLKpiyYnEgMlNXLdEzZ9BXodJdsyK19xLsy9tvoBlKVWqz0tAACFJ9SKVR/UxL/p2eT4jZlJsWGue5LEknuDbVrY+7gj0rFvH3je7qrzI21UXy/DtOWtsVY+ZiQpYzMSMYxXjx9+0m9ry1m0Wt6eYgMwa4Bxuzgf7R9/QUBmrgezu6Jd7qDtHm4yB2B9ahsxrnNSrNie1GkG2NWkOf09acOnohZ0v4midvpYYT7YyOfpUOZagV3ZAr1ptRcQghiCpDD2YcEdpo7c6Ow4E/5/6qLc6XcHKmP87UlNMfBol9M8b6myVDMXAufEbdlmHdNxnaPpxV46R+1RTsF9Cs7izSXVR/AAMsZEA+9Zbe00HIptrRNNUtrQO2qeza+t9cPUbVv/S6oINm67Z3IkoTC7iRg8ggsBx71Xf+mmzdZnsMu3m5dYAXGIJAD/KM4wcTWbi2wBnP+TRvpHjHVWGn4jMNxdlckhzt2wx5iIxPIFKUZPyVGUY+KLhZsD93vsPae4hc3LZb4aMJhfiIZJI7EntyDV//AGfWW1Flrn+oa9bDlF3L5htiZJAJOY9MVm3TfH9lwPj2drwg+JbO0kkxcYgfKoEGM960PwP4o0dtWVLwKMd0NClWLbFG2B8xA9zjFEJOD+hTjzX2XIdK9W/Ku/8ATR6mpVrVpdEowPtxH2r3Nb+7J+Tn9tLwe7R2gACBTxuACTApgUA8f3kXQXhcUsHCoAAD5mYBDn0aD9qhvyWleix27gYSCCPUZprWab4gHYjg1kfR+s6jRWlFk2l+JdubtyDhVshI8w3D95mM+nFbHMURne0E4VplR8feGLes0rtcUfFtox3KMsoyVwJJxI9D9TWBWvCx+IQxBXO0giTBEhl5Xn6Ht3j6M8bdVOm0d64FVsbTubYAG8rMT7AzWK9Gb4l/sAqiYBjKwMgQfU5+tZzlXRpBWtjum6Va01s3XWVX6TuOFgHGfqIoZ/15lYtbtIq+hlvr6RVj8TW504GwYueYnHCtt4En1qqafSbYkzMmD8veJ7xEfcx71mmq2aOLfRZdZ0NNSbN4CFYbj3dzjDenpj8qI9O0YOvUwygIQXUELA27Fzjb8yn9eKkeGFB06MN8KWXCgwD5sAcGe8eoqWtkpc3Nvzu5I+Un0XA7TP8ASgTVAbxX4Tt6pdyEB+QR3/5qg9H6zf6VqCP5TDoThhz/AF57VsDPHY9hyPxPtUjp9vTKWuEWhdb5mIG87QB38wAHb61WHbpuhZtK6s7ovEWnuWVvfFVFYTDkKQR8wIOcVmfirXW7+sd7LqyMqywQsZChSRKkg4GRB96sH7Q0t77dxFUtcRpfmYgIT9M8Z5qsWtySAuBE9s9o9ea6M2R/iYYYJfJDOm6cl19xOAZBI2CY4DE9wv8AEB+dbJ0ItetWiwyVUsOMxDfnNZTpluMu4wNp4BhtpEk+Y9vSO2KvP7NNUUu3LbMdrJvVBleQO+VImIECoxT4srLHkrL9c0aKMYroURXL16agX9RFabZnpE7FKgx1ppUcWHJHywTXpUmvaW6mWNPNQ2aJDWn08mitrTxGK5bthVmvWiuC8+2cSPp/mKzey+gvotCWZVHcjt79vwq+9O6EEQbjJ/E+w9THvVd6efhvbgIc4De8ifsT6c9xWgIQGG4qrQMT+hwJ7VlVmqfEEXehDuF29iPX0YfhUd+jhiQRkAGPb/3VtuWgw7QcR7UO1lxLG1rhCAGA7eh5Un/JgVVURd9lB634fAIMDOD9e2PwofpPDRdoiO5PtWoaq3ZvJuDIQcqwYZ7YPpkjFc0WgUWyBALD5hE/ljv9KndlWqMx1HhI7oQT+P8Aneguo8OuDAE+0Vtdvp2wGWJXn0I9eO3eh9zpfxGNzZCEjJ5KiPMykY4/T0p8mhUjBrmlYSPTmvAdliJBBkHvPaD2rStT4WWXmT5mz3GTwKrt/oTKxRhkfcfWtFk+yOH0ROkeMtXpo23SwEeV5cYk9zjLEkjJq89D/bFcWBeQn3B3TgATORJk4wJ4NUu/4SuBN4HOY7x6x6UI1fTHtiYJo+L6C5Ls+jei/tI0WpH/AHAh9GIGM5z7LPsCJ5iq1+0Hrt57lyyG/wDpwRcUqhl9oWUB/ibcTjGVHFZj4X8C6vXuq2haAOWc3bR2DmWRWLz7R+FWjpXhfV6K9ct3r5YW5Hw0LFG8u4HzRAAckiPWiVpdhHjfQnG0RuueVlCF1aCXjKswMZVZPaORWv8Ag/qranRWbrvvdg25oCyQ7LwMdhWbNYHYdu0r+n3q4eGusLY0qWltzcBYuCxgSxO4DJg4xgSTUxkl2XOLekiV+0cbtC3ch7cDcVBlgM+oAJMHuBWadO0zC4NwA5wBiIiCxGc59qtniLql3UDYzeWQSihQuMj1Jz71XrKFbi4Az3MY/Pj/ADiolkUnoqOJxWyV4iSdK4ZWXbcRxMcMsCIMAS1VYApGQZMxGeI2k/eI9TWgdYNrUJsZ9oIUTbBZiFkhZyPy4NC7HTtNaWNhcjEucTx29R3iky4y1s9eD1U6dlLlAL0nJMjaJHvMelTNYw+L+6kqWBiNmCc/NBMf8U3pVS2luStpR5Vbco3YJYS07pCk+vl9ooX1XxXpLI8mpDt/Knn5WQRHlGMdoJ+tK/oFG3bdWH7qbY3AnJIUebHE+nEfiK62iVw3lC7oG4xujmBBMH6nt27UDU/tEWfJaZyDguQoC7TMDO1t0ZHImh139oOsMbBbtwVPBeYHmBDE+VjkjtAg4p8JN7HzhFa2aZY6TbBJVRERxnHcNzuzn6/QVF6l01MeZVGfm2ngEkz8xjk5xEZJNZPqfEGsvBle/cKkQVELI3bxMf7u/NQ763bpm47vknzszQTyc8EwKpY/tkPKvCNB1PVLGmyLtlsrAR9zQ07TtJggKFPON1GPCfVbV3UKUZSy/PtPIYZOR5hJUn0IrIn6ey5AqGdymczzNaRiltMynO+0fVFy9UW49Y14Y/aVfsQl8G9bAjnzj0hu/wB61Lo/X9PrFmzcBPdT5WH1U5rthKD0cM4yRMNKvRWu1tSMrZivRfB5vIWa8qAT8qNc45yIE/Qmih8DGJTUWmzHmBt5HI/iE0X8LWmVFHADZEiTugKYE47c80W6reS2QzbmB4JLbVbIPAwY968hyPVUSlnwrqkJARbgIIGy5bIn0ywM/amOk+Gb9hme7ZuWxI5UkR5u649O9WvQ6pHvETuFsCSshiTOAQdzfNgDvVq06tbVQr3BAJyNxM9mkGTn2o5aoOPkqvRGVL9sEkwCYWCOMYBJJiTV2RRcGQrKexH9DQjqmuD29zBCQARiGExnzAGOePTMVOF7aI+VsAZHzEYwaUdDls8dZvrpkLq3w2Mwp8yEgfxDmP8Axg8VVdd1d7xDM6wcquMER8oyJz3Mn8qd6iwdmbUrcmIWCQIkgztwPWe/6e9Fa0xXyah9zbZRtqktxCrtWRJIxNZSm5OkdEccYq32GL+k3vm8oaMLcUBsYYqZU7eOARmmP+mXVZSCpPba7oSAD3ifQ8+tD/GK2zeSV37bc7SS2NxmJmMgfah/h/SNc1fw0drIFve3w2DAFsKqltwiN5PfAE81XFEKUlEsuj60zutq+NgkgkmQ7A/uxIEAHv6kAdzVg1F08KJbiB/U9h/gqg2dMHuFrjI4DvuTfBV5I4HlHOIq29J1hdYVQAuCxfczH1Kj1zJJqoS8MnJBKpR6GbWiD7hGZmfUSf6yD9PcVE1fRA1xPLz83vHf8MfhU3Ua0q4tg+Y7iCApJmcZ7Az+FM6bUXi8tvWM5tyB+CycR3HFDkuhKD7JF7p/tiP7RVb13RVJOwHZMbjBBON23uc4qyXdeHdLb4Vh5iAQZPCkNxJPIk/SZqX1NFRQJCwAFHb0ApvaJ67M36t0fYNygBwCyDAPlE4MzIinOj9WBUFncEr/ABzdUnIH+4CSMA5iJHNWzxL0o/BDpJuD32jOI7ALn/JqsDp2+yLsjy4IMgAA+WAMAZPqMUJa2JveiY+o4YFGjkFikmSARMjjgHOfbM4a9EP72zdtMRBbb8QRjllB8vm/L1xQK9p/httIDuVUluRaAHBkAEnjPaKkWPErpCkBwIBj0g8euYHtmk4FxyUTb/iSwuRavXcZNtUf1HCtIkgDI/iFDT+0DRB4Nu9z/IoIGcmT6QY/3exmeepaa+CXtruiYIEkeWfvkfeq7f6Dbvul4btpPGSeYM98EGoUY+Snkk+h+74xLAs1sST5bYKgKvInBJJlskHtEUd0l5vhhrqbDxswcdiWiOf84oX1rTD4qqAB5FLGVBjgDtOMURvsCF2hidi4mScExzxVOqJ2VnqGi+K5AUFmOWbczcY+YyAMgDjnAocvg9jkNG44x25zmrVowQ4G0+YbZM4kc8RxIx3P3ow6e0qogffJjHc4+1Pk10Lin2ZinRmBIIggwfr3/SpKdJEe47VZ1srcZwPMd7eYQGMfMuBkzOKlWNOq8RiDEMICn6f5FHMOJSrtu2mHZFI7Fs/ccjmpmg0a3AGtkMsld3uBMZz6VE/aLZ/+pVyB5l5GQYgA0Z/Zwm7T31xAuKSNskyo9/8Ab+taNfGzNP5USx0KbYIB5/tVZ6r0fJwBAn8Ix+dahoYGPUf5H049aEeJbKrvkRKGCZEz6evFZwk7NJRVGajpJUzMZn7CeKkdL0jsZRX5MbQxg+kjg5ojp7O/dbHddyTnI+YD6yT9qv8A+z27avW7VvBZEGByJ+IGnHOFMkzDCuiPy0znn8Sqr4v1aAKXMgR5rYJ+85muVsq6QD1/ClWnF/3Mx19GT4+AgiDu3AgjcY4JUxujMGn9R1F0RUDM24Nu3hgFGMMQGyF4j1k03p7B2x8y/MVwQRPaRI474nvUjV2VZYZmQfwrcKgbuxiT5okcdpHFcejupkfRXhK/vDBIBIJzMEDBgZn1IJ9qtGn1DE53ZiYDlYz3MLA5zPc+gqs9E0e8jdcBYeaA3acGMGORJEfXij+jvzIDL5eYCtEz/uk8cQPypPsauj1eubzaWF2m6JETOYYGBHb1M/SjnU1AG44EZMwY9Aex/Cgl8gssmYIMnmZGJIBjMcZ571I8S6hk07EeqgyCO4P9qrwT52Vzq9u7cAaLrWQGYsYLAznA8zAAc5rnT7m34IF2TMbShVlBbdEFRP2Peh7eIHU/ClSjhgx5iRkffP3ipGj17pd+IYJ47Rn8Kz9tm6yqqLF17ppeb7XBFtJZQIB2yZmSN2SOKAeHtYNPZ/114lLd5mUL/GQAdqrA5Pwm7j5ifcd1fUN5fao3MpEqIORiI59KrN7SAIEaSEtMRM4cBZMdjJNaRT8oxk/phzw91YFmRE2tdLShi4pWGYRgQV49CJq69HR1YCRLg7vIRDDuIJzjgkc+1Z8vS7YuKQCIM4YjgbvX1AH3q5eHbtt7lsqzM5+YlgQSBnI5wD3zPFRNfNNGmNp42pB17CLcDOz7gPKRHfnBn+1NXdId25dbeTMlWS06xPygbAQM+sx3oX4y8Q/6R7ErvRy4cTH8sR78mKk2ev6V1UrcWWkBN+1pA3EGZg7c5gf1crTFCmthW/p97FluoPUMsDGDPc4nv3r3dthLWx2DMYUtM7jMAnODwfaoVhrNyDbuIwIBkFWBBJAMggxIImM5iuPaVWAOJmCAxGf5gcRiBIj0jAMqTRTin5K54764uktC3uLu2UUnzLHDTGADPP0HFZ83jTVf/rCmZCoMzz80+gqweNvCr3HN+y3xCYBtjEDhQoMFTM+UjJmCSdtUJ1IJBBBBgggggjkEHg+1dMFFo5Z2maL4W6sutuw2y3KndA/7gAwuflOCCZ9PU1N6xpWn4o3QwUgwUAAwJHMZEek+2c46DfNu+u3kmR6bh5h+hFbUTa1YsnaASQWWMbWgFWJ5zmPaomqZUdlHtPbEktBHEznueIHOczwOaNdEbdZzAIYwARmTMwOfx7UD8FdPW6dR8aXUOUWWYBfOF9cYMflQrwbbLM29iIGQABLypM4OAD27z9KmUbv9DUqou3V9Glxp+IVEKDyYAOZyRwRyI/GlqbqqURGxtCgw4Pl7zIHfliJ/SNY1hJZTuBXEzz6E58mRz2P3qQoAgHcvJkEKBycmCe4yc+nc1F0adkHVDAYRPIPp3E9jx6/bkjw3W2CBVQm7OT/DH85HPeY9eKfvoCwKhYPc7UzysDCk4yM+3euWDBMQROSd3pJ5Bhp9R+lCBnvQWoEK08kvGeJJ9DkjJBHbHeWdOoKxjIG6QTHYggzHb6x9aaR9pO0eowwbIJ7gks0ye5xzzCuAAAkDjkR5ZyZIIAHyxxMUgBHi3w7d1fwzbCAqCDu8uM5wD+HaKleD/D13SLf+IbR+IqxtY+UjdnKxOV/CiVoAiTx2J7cQwBYHdx5R6n7q1ZUkADzARGN3HEDPlPfPfir5uqI4K7J3TTIkD1ySIx2kYnvHMekRXrrWnN2xczMKxyOIGDj3NRdECG86855MnAUmOZkRB94PairLvUjE5A5GIMqfUf2pR7Kl0ZhobQ/1CwcljDfUxme2R9pop4b62OnXgXBNqWnbkgmFJ9CIAMUPGqKsDAmDHPM47+k1M6hpVa7bUqAj4IBkHdOzPbI7e9acqZE4GsWPEWmdQy3rUHI86g/cE4NKsj1f7PnZyUuHb2lZMdszSrb3EY+2O6DxXYuSXtOo5BO15PtnFROoeK7XxTCfUwAT+Bzj1qsaQeRfof1J/rQ/WHzt9f7Vn7cTb3ZF2XxjaE7VInGQPl9CAc96m9P8XaRYLm6DESAx+/JzM5rOLZ9qeTOPypPEgWVmsaTr1nVNFtyVEbt25eTwJFHtdo7eqtAly0AhSrkqGiZaJHYZI7ms/wDDGkHwxAkEmfLMtHecCM84q3HSmzadLbQdxcRJGQoIYDjE5GePTOctIqPyZ1tJYK5VWKjceSrYmcwQCCY9I9s1rrPTg9wPp2XaVyUA2kyYMGcxEx3BwK9+K/ETaVVS3HxWJYysBVMgsoMFWJnketVBOtsBAVcf7jRCEmrHOcU6ZYLWk1Kt5WJb3Uf1EU1qNJfbzOEb6rj39PSgTdZcmYX8TP616tdZuKZEfj/etOEzPlAO9MVgGN0ogK4hCXIbI7wB/wAVcvDekW29s22LBcAFdvIgd8j6fhWaaDxC6MEZVdJwCAWHaAf6cVo3h/zMpADJhsRgc5Hr/wAdq58ryRdM6sMcUotrwCv2wE/CsHj942RP8o/4rMLlwsZYkn1Oa0z9r8/B0hbBLXZUcYCwfr/zWYmuvH+JwzeyXp96kGWAx3I4yv4EY9KK9O8RXbV0ndduWyGXZ8S4J3GWMgzJbPvUF9SGtyORAj3p/ouh+I6j0b/P0odPsatdD+o8Rane8X70HcCC2YbDKf09hxFD9TqGuuXcyxyT6+309BS1w/e3P/N//kaaWqSS6Jcm+x/p4PxbcZO9IExPmGJ7elan0nWMjAbUAV0BmWIbcFdYxuA3ghhzxFZTpiQ6FeQ6kfXcP+KvmtvOly5skAMzPtgef4xMn3gJn021nkWy4PRE6BcUjVW/i2x8Te0ANjzo2ZjbBJkZ4pjp/R7gc27WoVCWnC7/AOYRBJ/l5/5o5qX2aVXAhtpJjJ/7feO0rXmxdnVnvuLdu4ZoIzkZWM9qhyZdIiXxd01/97qXuFLZ2kjaIIJCx2Er69u1SF6ntZgApVZIZJWQANxmcGSIx685jvip/wB8cx+6ZJGfK6t8QZ4MKn5xzQhLsqzsMMqk/Oc/CQ52sYmCM+ntFLsfWg1e6qqliQVwTKzB+UGNzEAlWHaTJwIio9jqrFyq2XaI887f4QYG7OB2MzBxQrrTlAJyDCwYO5fhptOMTj6j86LeEdSby7p//LE+3wCOefSoj9sXJt0ENLrEI4cg5JgE7YkTHsRLTB7gVJTVBpEg7f4lCoQd2DJkBcN27GqmtxFRQQCQtvIAaQPiIQZbBOPwFSrHVVtCQ96ULYLSHAuDnzSYDGJjk471fAfMs1uCQQHY84YXJOVmFiRnjOINK47dgFgq26WAB7xnCn6d/SDVbsXiyBhJJO1ZXMlNqqSG8p8oht3M8bQT41Otu25TO6GLKGeeFaRA2RExg9+aXEfJFjt3/MSygiQSxBK7p4UlSyPx7TRq8/mHzCPMu2W8wnnHoeDOPpVHsdVe04EjYNx3Qz+XdAOO2Rwok/Q0asdeMhGA3BQcMUAEyCA0z6ep7U1Fg5Jg7VdGVjhmEnkqYGciIGBNK/Z8qgsp2EZnIAgZX6gkGe5qdf6ip4UyZbduUAxGVPeCf1nuKga7WqVJB5hhuG0iRECYgyPzo2J/5Knq+s6lHK/HfGMEgflSoxe0OndmY3Nsk457+s/elWnJGXBle0lslREmBnvjGfYUGvcn6miYYj2odcWrQmNKMge9WDpehDGfTPcgjvmgti3uuKPf+9Xfo0oQAWk9oBQmDz64/pU5JUioKw14Usm3dJIhMQsh4Ak5ng5B78ferhb6gpJW0gzkyuTjJI5PAzVc8O20ANwLO4kKCdxgCCIMgZUwasmm1bGy7ldhWQo+2D7c1g7Nl0Zj+1CxGptuyhWe35gOPKYGCcYqniKsvj+9u1KEkk/CE9/4mqtg11Q/E5pdnh4r2pFeXrtUSS+jWA+otK0wWExE+uK13pVyzprPyyPMJYmSuZ4gDEjisn8O/wD3Vnj5v6Grl4gdj8C0SdpYsJjkyJFc2VXJI6cLqJE/aDqTrvhtbwtpSBbwSSxG4iCewXHsaoFwRIOCDB+tXXXdPezB+JuG4CIFUt+TWuPqjLJV2iT0iN5DRtic8SMA/nVt6HpdKC1x9RtjjY5Rp+uATmAKq3QlHxcmIAM8fxL61b+sXEUsEIYfDWSpEE7m7jjEVOR7Kxq0Ar/TF+Yai208zuUnHmOfeTmORSXo0wBfs5jlmjPr5fxqTo9OCm+6+xAfmPmJb0An/nv9nf8AX6RT8t1+MnGZG7uOaOTFwRGsdF8ykX7IzIPmIxn09qPX7IZmLX0BuwXOxiC25SD/ALQAFEZwB61Ct9R0zYIuJkQRtBH3knvTn+is3Z26gr/5wFb0XtuPes5OTZSVdElPgbNo1BBGCZuXEiCCApaByOBiD6kVF17KHAS7JBY7lZ7WSZABEluT3/HsJ6lpntTbYDvmMH3EiaJdM6RbdUlQSeSYPYHJ+9V+xseu6YXHtsLrNlpDXGdxPZd0YK+4qTZ6bJhrjSyi2ysrMI+GyjKkiAWwZ78VXDoYEBfMpMYyZj0yasPhy0bin944eTtk7gVgYhuMz3pMKJI6Cb4UFxuJUkqjMVlGgGciCIjjNMaLw4yIAEuk/umLL8W2JYlR5Q3PaR6e+Z1/QalQN1v4gXgKRuX0IDTB+h/vEt9SKNlnt5XFwSpCNuQSQ6iDnEUl+go9Horm2VZCYV/M8rGy5DEHP8341Utd4e1NokHzwWUlH3ZEziZzE1cn69cJYD4Lyt0YCr/3CGJnPcYxUnWdeS5go2bpad0wrWijbgg3QCZgDgetXFtEtJgMWyEtliAQjyPlhlfaJB5MPGRxNTNJqPi9u6JuB4DWgNpKjHmDY9xIqVssuuzdbLLlzLbnQ/OfNEu0HGIPtBPb2gFy6rWiShO7etsrDxCITODBnJwRnmkxoB6fVkDc2Q8uRgHARomOQttRHsfuK6pbbeNw87hQZnLHg5+ozJGMEijlzpd4m5bM+QMpDFcK+BET/DPehXVCbzfECEbAqxJYDbk59pjJq4kSJjbNrBBBNq3dlgQ5ZRcNw+/mVZ/DAruv1Si4fNBa0pSfMJIYmZ+ij79qHWbziFmJ3KJ4BIHJziFPFRdRd3i0SZITbETtjKgfnRQWErWsZgGF+JzG0HnPNKgFphAx+Vdo4hyOu36VFP8AXmib9NIBJe2IHy7txMdoWaYtdPuNwjfTaY/SnaQU2eOkJu1CCPX6cGrnpWZU8wi3kzPLDgiBnNV/p+jdGDG26niSpxijlm8yopDA5AyBj2AHI9j6Vjkds0gqReOlahbdhWKwOxCiDOTHaOadbq6sQAJB7yMfX+1CFIezBu293JB8pwIMDmZFRLOiPxUBlV9ex949alV5LbfgqHj+0V1riZBRCvOFI+WSM5nPvVeFG/GtydW/eAon7T/WgW76V1R6Ryy7OvXa4a4WqhBLw6k6qyP93f2BNW3xS5BtMpyomfSf7zVa8IoDrLM8S3/warl1rWo9vblmVMxBiJEn0rnyfmb4/wACm9R6w0Kd5uTnKhccfqCKBOZoh1V1NvTgRK22k+5YkUOIraKpGcpWwx4Se58fZaZVLjO4A8H+9WbV629py6MLDN5R8nO6TPM/qKrXgxwurQkA4PPr2P41Y/Eim5fO0gT8NYk8FAZ/9f3rHJ+RpC+AJ6ram6FPAgA475kx3yajogK5gYPaI7env+Ve9UvmYHlTA7cYz+FNWrTOctB9+33MmjwUj0yAjBH4d5GfwNdt4IxhpBHAIn09sEfQV6uaRlYgNn9fuO1eGZlwVz2j+lIYXF4fDhv3hQ7kLA5XuCZPB+valauvdAcaVHM8ysn8R+dQdO43fUFSTnt29O1WbwyRtIgRuJI/A89oxkUCYB1GrVgQLG07suXMj1gce1EvDd8BYz6ypgzMSJ5OP71B110l3WTHxXgZ7kx96kdC04ZoK8STOAcicT7igdF70iJsLqfmEFjO7HYzQW2VZ4Krsnk/y9sHHOaKdOT4dok8RQf4uSeB2xJj78CkgaG+u9KtABxaUNOSAVJ9CCpEVXb+9JKOY42NDY+4nmKtesvzaKk8g+8RyJqu6qx5h3/PtTixSVEG/o7m2DtDcmT9xAyCaiL1O7ZUgPcRGGQSdhPBwDH3iiOtYLdKMCDsWDzgf+wKDX7YBlXke0gfhx24rRGbJem6vcgcErgMfMfUzJAaTnIJnNTLfWQnyoq7j5pG8Ak+ZswZI5HehFmGnco5ieD/AHrzqFjA3RPB82exn6U6FYVu27MqPigiYXBQwd3zCZHzTP50Pu6YD5Nxi4RIBIEnymeRhhUVpI+XHGM/aOaXxowrlciVJIyODH2FAiNqEcMRtYfj96VEP9VdOcH3/wANKqFQ5buQ4G1ZBBjtjPPNH06vEAd+e3tz37UqVc81Z0RY9d1NwYJkBSxHBj2MHn+lRbqKtskwHgjG4jAmB7nmaVKs12XLo829Q0sVBJYARIHJOJPuvbtRJ718fCUjPwxiR6n39K7Sq3L5UZpasofUr3xLtxvVj+WP6VECe5P2/vXaVdSOY9kV0D2E+uf+YpUqYBrwkh/1VogSAW9P5Gnmi3Ww7IzekwRC45iPSI/OlSrCT+ZtH8AGOh3by29m2CO5Ijv6VKteEHgb7qj/AMVLQe4yVpUqHNoFBBvpfRremm20XGYz5lXOIgSDAo1Y0NtjCae2J4jyn15HpSpVDLj9Hlui3SSAi7eclWyTnnj7fnTV3pVpvmRDBmAuwzHBZSJH2pUqljjsZHRUYQU2R3W4zHPBO4Y+gBFQj0pXZli5jgnY0jue3ft6UqVAWD30n7xVVjJ+UERgZPHH/uj2g0t+0GKIjg+YfvCrDAB5WO1KlTbGkD7vS9RdeSgU7p+ZcAzAxXlrD6Jx8VGMEsCrLkFY4n1rlKlYeAk/iq3A8r7Yhhgffn60G1fWV3hkPl3icEHaDJ/KuUquMUS5NoLa7rdpkIXPYYIAn7d6G2CDxPymDJwQf65pUqEqBscvwSC3JQD1yJ/tVd6hcVZ2zBbM/wBBXaVVAmZzbGQfXH5161Fze3An2x96VKrIHtDe9h5cffMV3WIrHOaVKl5GugcLKd5HsCYpUqVUI//Z"/>
          <p:cNvSpPr>
            <a:spLocks noChangeAspect="1" noChangeArrowheads="1"/>
          </p:cNvSpPr>
          <p:nvPr/>
        </p:nvSpPr>
        <p:spPr bwMode="auto">
          <a:xfrm>
            <a:off x="155575" y="-1790700"/>
            <a:ext cx="56292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http://upload.wikimedia.org/wikipedia/commons/a/a3/Medieval_style_buildings_in_Altos_de_Chav%C3%B3n._Casa_de_Campo,_La_Romana,_Dominican_Republic_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905000"/>
            <a:ext cx="2748126" cy="1828801"/>
          </a:xfrm>
          <a:prstGeom prst="rect">
            <a:avLst/>
          </a:prstGeom>
          <a:noFill/>
        </p:spPr>
      </p:pic>
      <p:pic>
        <p:nvPicPr>
          <p:cNvPr id="3080" name="Picture 8" descr="http://www.vuelaviajes.com/wp-content/2011/10/Aeropuerto-Internacional-de-Punta-Cana-2.jpg"/>
          <p:cNvPicPr>
            <a:picLocks noChangeAspect="1" noChangeArrowheads="1"/>
          </p:cNvPicPr>
          <p:nvPr/>
        </p:nvPicPr>
        <p:blipFill>
          <a:blip r:embed="rId6" cstate="print"/>
          <a:srcRect l="16666" t="25855" b="5197"/>
          <a:stretch>
            <a:fillRect/>
          </a:stretch>
        </p:blipFill>
        <p:spPr bwMode="auto">
          <a:xfrm>
            <a:off x="3581400" y="0"/>
            <a:ext cx="3810000" cy="182880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467600" y="0"/>
            <a:ext cx="1676400" cy="18288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Architecture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3082" name="Picture 10" descr="http://www.travelbymexico.com/coli/lamerced/USZ282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1905000"/>
            <a:ext cx="27432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286000"/>
            <a:ext cx="4343400" cy="1676400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rPr>
              <a:t>Food</a:t>
            </a:r>
            <a:endParaRPr lang="en-US" sz="8000" dirty="0">
              <a:solidFill>
                <a:schemeClr val="accent3">
                  <a:lumMod val="50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18434" name="Picture 2" descr="http://3yavro1o6szt3nroo29lbrun2r.wpengine.netdna-cdn.com/wp-content/uploads/2003/12/mofongo2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2277717" cy="1524000"/>
          </a:xfrm>
          <a:prstGeom prst="rect">
            <a:avLst/>
          </a:prstGeom>
          <a:noFill/>
        </p:spPr>
      </p:pic>
      <p:pic>
        <p:nvPicPr>
          <p:cNvPr id="18440" name="Picture 8" descr="http://3yavro1o6szt3nroo29lbrun2r.wpengine.netdna-cdn.com/wp-content/uploads/2001/12/sancoc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86000"/>
            <a:ext cx="2362200" cy="1682496"/>
          </a:xfrm>
          <a:prstGeom prst="rect">
            <a:avLst/>
          </a:prstGeom>
          <a:noFill/>
        </p:spPr>
      </p:pic>
      <p:pic>
        <p:nvPicPr>
          <p:cNvPr id="18446" name="Picture 14" descr="http://data3.whicdn.com/images/61972963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0"/>
            <a:ext cx="2286000" cy="1714500"/>
          </a:xfrm>
          <a:prstGeom prst="rect">
            <a:avLst/>
          </a:prstGeom>
          <a:noFill/>
        </p:spPr>
      </p:pic>
      <p:pic>
        <p:nvPicPr>
          <p:cNvPr id="18448" name="Picture 16" descr="http://1gty4c3j70o43jpo8d142u1noyv.wpengine.netdna-cdn.com/wp-content/uploads/2012/03/DSC_1682.jpeg"/>
          <p:cNvPicPr>
            <a:picLocks noChangeAspect="1" noChangeArrowheads="1"/>
          </p:cNvPicPr>
          <p:nvPr/>
        </p:nvPicPr>
        <p:blipFill>
          <a:blip r:embed="rId5" cstate="print"/>
          <a:srcRect l="3108" b="7095"/>
          <a:stretch>
            <a:fillRect/>
          </a:stretch>
        </p:blipFill>
        <p:spPr bwMode="auto">
          <a:xfrm>
            <a:off x="2362200" y="685800"/>
            <a:ext cx="2375452" cy="1524000"/>
          </a:xfrm>
          <a:prstGeom prst="rect">
            <a:avLst/>
          </a:prstGeom>
          <a:noFill/>
        </p:spPr>
      </p:pic>
      <p:pic>
        <p:nvPicPr>
          <p:cNvPr id="18450" name="Picture 18" descr="http://www.baldom.com.do/uploads/VARIOS_habichuelas_rojas_guisadas.jpg"/>
          <p:cNvPicPr>
            <a:picLocks noChangeAspect="1" noChangeArrowheads="1"/>
          </p:cNvPicPr>
          <p:nvPr/>
        </p:nvPicPr>
        <p:blipFill>
          <a:blip r:embed="rId6" cstate="print"/>
          <a:srcRect b="4306"/>
          <a:stretch>
            <a:fillRect/>
          </a:stretch>
        </p:blipFill>
        <p:spPr bwMode="auto">
          <a:xfrm>
            <a:off x="4800600" y="4114800"/>
            <a:ext cx="2070354" cy="2133600"/>
          </a:xfrm>
          <a:prstGeom prst="rect">
            <a:avLst/>
          </a:prstGeom>
          <a:noFill/>
        </p:spPr>
      </p:pic>
      <p:pic>
        <p:nvPicPr>
          <p:cNvPr id="11" name="Picture 8" descr="http://www.dominicancooking.com/wp-content/uploads/2011/02/DSC_813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685801"/>
            <a:ext cx="2323265" cy="1524000"/>
          </a:xfrm>
          <a:prstGeom prst="rect">
            <a:avLst/>
          </a:prstGeom>
          <a:noFill/>
        </p:spPr>
      </p:pic>
      <p:pic>
        <p:nvPicPr>
          <p:cNvPr id="12" name="Picture 2" descr="http://www.goya.com/english/recipes/images_recipe/recipe0597.jpg"/>
          <p:cNvPicPr>
            <a:picLocks noChangeAspect="1" noChangeArrowheads="1"/>
          </p:cNvPicPr>
          <p:nvPr/>
        </p:nvPicPr>
        <p:blipFill>
          <a:blip r:embed="rId8" cstate="print"/>
          <a:srcRect t="3846"/>
          <a:stretch>
            <a:fillRect/>
          </a:stretch>
        </p:blipFill>
        <p:spPr bwMode="auto">
          <a:xfrm>
            <a:off x="6934200" y="4114800"/>
            <a:ext cx="2209800" cy="2133600"/>
          </a:xfrm>
          <a:prstGeom prst="rect">
            <a:avLst/>
          </a:prstGeom>
          <a:noFill/>
        </p:spPr>
      </p:pic>
      <p:pic>
        <p:nvPicPr>
          <p:cNvPr id="8194" name="Picture 2" descr="http://www.doralnewsonline.com/doralfinal/wp-content/uploads/2012/02/cocina-dominicana.jpg"/>
          <p:cNvPicPr>
            <a:picLocks noChangeAspect="1" noChangeArrowheads="1"/>
          </p:cNvPicPr>
          <p:nvPr/>
        </p:nvPicPr>
        <p:blipFill>
          <a:blip r:embed="rId9" cstate="print"/>
          <a:srcRect r="2829"/>
          <a:stretch>
            <a:fillRect/>
          </a:stretch>
        </p:blipFill>
        <p:spPr bwMode="auto">
          <a:xfrm>
            <a:off x="7239000" y="685800"/>
            <a:ext cx="1905000" cy="1540916"/>
          </a:xfrm>
          <a:prstGeom prst="rect">
            <a:avLst/>
          </a:prstGeom>
          <a:noFill/>
        </p:spPr>
      </p:pic>
      <p:pic>
        <p:nvPicPr>
          <p:cNvPr id="8196" name="Picture 4" descr="http://2.bp.blogspot.com/_kSsQHC-EgHM/SWV0M0RH8OI/AAAAAAAAAEc/CFhqUrPTfBs/S660/tsotones.jpg"/>
          <p:cNvPicPr>
            <a:picLocks noChangeAspect="1" noChangeArrowheads="1"/>
          </p:cNvPicPr>
          <p:nvPr/>
        </p:nvPicPr>
        <p:blipFill>
          <a:blip r:embed="rId10" cstate="print"/>
          <a:srcRect t="17548"/>
          <a:stretch>
            <a:fillRect/>
          </a:stretch>
        </p:blipFill>
        <p:spPr bwMode="auto">
          <a:xfrm>
            <a:off x="0" y="4114800"/>
            <a:ext cx="4724400" cy="21336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Dominican cuisine is predominantly Spanish, </a:t>
            </a:r>
            <a:r>
              <a:rPr lang="en-US" sz="1600" dirty="0" err="1" smtClean="0"/>
              <a:t>Taíno</a:t>
            </a:r>
            <a:r>
              <a:rPr lang="en-US" sz="1600" dirty="0" smtClean="0"/>
              <a:t>, and African. The typical cuisine is quite similar to what can be found in other Latin American countries, but many of the names of dishes are different.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7919</TotalTime>
  <Words>222</Words>
  <Application>Microsoft Office PowerPoint</Application>
  <PresentationFormat>On-screen Show (4:3)</PresentationFormat>
  <Paragraphs>34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The Dominican Republic</vt:lpstr>
      <vt:lpstr>The Dominican Republic</vt:lpstr>
      <vt:lpstr>History</vt:lpstr>
      <vt:lpstr>Slide 4</vt:lpstr>
      <vt:lpstr>Slide 5</vt:lpstr>
      <vt:lpstr>Music &amp; Dance </vt:lpstr>
      <vt:lpstr>Slide 7</vt:lpstr>
      <vt:lpstr>Slide 8</vt:lpstr>
      <vt:lpstr>Food</vt:lpstr>
      <vt:lpstr>Food</vt:lpstr>
      <vt:lpstr>Slide 11</vt:lpstr>
      <vt:lpstr>Beaches</vt:lpstr>
      <vt:lpstr>Beaches</vt:lpstr>
      <vt:lpstr>Mountains</vt:lpstr>
      <vt:lpstr>Mountain</vt:lpstr>
      <vt:lpstr>Mountains</vt:lpstr>
      <vt:lpstr>Reality </vt:lpstr>
      <vt:lpstr>Slide 18</vt:lpstr>
    </vt:vector>
  </TitlesOfParts>
  <Company>Livinston Family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Dominican Republic</dc:title>
  <dc:creator>Grissel Livingston</dc:creator>
  <cp:lastModifiedBy>Grissel Livingston</cp:lastModifiedBy>
  <cp:revision>119</cp:revision>
  <dcterms:created xsi:type="dcterms:W3CDTF">2013-12-30T00:56:39Z</dcterms:created>
  <dcterms:modified xsi:type="dcterms:W3CDTF">2014-11-10T03:01:05Z</dcterms:modified>
</cp:coreProperties>
</file>